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20104100" cy="11309350"/>
  <p:notesSz cx="20104100" cy="113093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35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5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69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535353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535353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535353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95670" y="451756"/>
            <a:ext cx="13912759" cy="1198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rgbClr val="535353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08796" y="3798961"/>
            <a:ext cx="12486506" cy="6670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5"/>
            <a:ext cx="6433311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2" y="1051769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0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52.png"/><Relationship Id="rId5" Type="http://schemas.openxmlformats.org/officeDocument/2006/relationships/image" Target="../media/image58.png"/><Relationship Id="rId15" Type="http://schemas.openxmlformats.org/officeDocument/2006/relationships/image" Target="../media/image61.png"/><Relationship Id="rId10" Type="http://schemas.openxmlformats.org/officeDocument/2006/relationships/image" Target="../media/image51.png"/><Relationship Id="rId4" Type="http://schemas.openxmlformats.org/officeDocument/2006/relationships/image" Target="../media/image56.png"/><Relationship Id="rId9" Type="http://schemas.openxmlformats.org/officeDocument/2006/relationships/image" Target="../media/image50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7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6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51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1.png"/><Relationship Id="rId18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54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63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73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1.png"/><Relationship Id="rId18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54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63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73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1.png"/><Relationship Id="rId18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54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63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73.pn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1.png"/><Relationship Id="rId18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54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6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63.png"/><Relationship Id="rId10" Type="http://schemas.openxmlformats.org/officeDocument/2006/relationships/image" Target="../media/image52.png"/><Relationship Id="rId19" Type="http://schemas.openxmlformats.org/officeDocument/2006/relationships/image" Target="../media/image80.png"/><Relationship Id="rId4" Type="http://schemas.openxmlformats.org/officeDocument/2006/relationships/image" Target="../media/image56.png"/><Relationship Id="rId9" Type="http://schemas.openxmlformats.org/officeDocument/2006/relationships/image" Target="../media/image73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5.jp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5.jp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101.png"/><Relationship Id="rId3" Type="http://schemas.openxmlformats.org/officeDocument/2006/relationships/image" Target="../media/image85.jp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105.png"/><Relationship Id="rId3" Type="http://schemas.openxmlformats.org/officeDocument/2006/relationships/image" Target="../media/image85.jp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102.png"/><Relationship Id="rId10" Type="http://schemas.openxmlformats.org/officeDocument/2006/relationships/image" Target="../media/image91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108.png"/><Relationship Id="rId3" Type="http://schemas.openxmlformats.org/officeDocument/2006/relationships/image" Target="../media/image85.jp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03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106.png"/><Relationship Id="rId10" Type="http://schemas.openxmlformats.org/officeDocument/2006/relationships/image" Target="../media/image91.png"/><Relationship Id="rId19" Type="http://schemas.openxmlformats.org/officeDocument/2006/relationships/image" Target="../media/image109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5.jp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" Type="http://schemas.openxmlformats.org/officeDocument/2006/relationships/image" Target="../media/image48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4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36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4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40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7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49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hyperlink" Target="http://www.mulesoft.com/" TargetMode="External"/><Relationship Id="rId10" Type="http://schemas.openxmlformats.org/officeDocument/2006/relationships/image" Target="../media/image155.png"/><Relationship Id="rId4" Type="http://schemas.openxmlformats.org/officeDocument/2006/relationships/image" Target="../media/image156.png"/><Relationship Id="rId9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hyperlink" Target="http://www.mulesoft.com/" TargetMode="External"/><Relationship Id="rId10" Type="http://schemas.openxmlformats.org/officeDocument/2006/relationships/image" Target="../media/image155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" Type="http://schemas.openxmlformats.org/officeDocument/2006/relationships/image" Target="../media/image165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5" Type="http://schemas.openxmlformats.org/officeDocument/2006/relationships/image" Target="../media/image166.png"/><Relationship Id="rId15" Type="http://schemas.openxmlformats.org/officeDocument/2006/relationships/image" Target="../media/image85.jp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4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" Type="http://schemas.openxmlformats.org/officeDocument/2006/relationships/image" Target="../media/image165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5" Type="http://schemas.openxmlformats.org/officeDocument/2006/relationships/image" Target="../media/image166.png"/><Relationship Id="rId15" Type="http://schemas.openxmlformats.org/officeDocument/2006/relationships/image" Target="../media/image85.jp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4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9" Type="http://schemas.openxmlformats.org/officeDocument/2006/relationships/image" Target="../media/image199.png"/><Relationship Id="rId3" Type="http://schemas.openxmlformats.org/officeDocument/2006/relationships/image" Target="../media/image165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5" Type="http://schemas.openxmlformats.org/officeDocument/2006/relationships/image" Target="../media/image166.png"/><Relationship Id="rId15" Type="http://schemas.openxmlformats.org/officeDocument/2006/relationships/image" Target="../media/image85.jp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4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9" Type="http://schemas.openxmlformats.org/officeDocument/2006/relationships/image" Target="../media/image199.png"/><Relationship Id="rId3" Type="http://schemas.openxmlformats.org/officeDocument/2006/relationships/image" Target="../media/image165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40" Type="http://schemas.openxmlformats.org/officeDocument/2006/relationships/image" Target="../media/image200.png"/><Relationship Id="rId5" Type="http://schemas.openxmlformats.org/officeDocument/2006/relationships/image" Target="../media/image166.png"/><Relationship Id="rId15" Type="http://schemas.openxmlformats.org/officeDocument/2006/relationships/image" Target="../media/image85.jp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4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9" Type="http://schemas.openxmlformats.org/officeDocument/2006/relationships/image" Target="../media/image199.png"/><Relationship Id="rId3" Type="http://schemas.openxmlformats.org/officeDocument/2006/relationships/image" Target="../media/image165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41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40" Type="http://schemas.openxmlformats.org/officeDocument/2006/relationships/image" Target="../media/image200.png"/><Relationship Id="rId5" Type="http://schemas.openxmlformats.org/officeDocument/2006/relationships/image" Target="../media/image166.png"/><Relationship Id="rId15" Type="http://schemas.openxmlformats.org/officeDocument/2006/relationships/image" Target="../media/image85.jp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4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9" Type="http://schemas.openxmlformats.org/officeDocument/2006/relationships/image" Target="../media/image199.png"/><Relationship Id="rId3" Type="http://schemas.openxmlformats.org/officeDocument/2006/relationships/image" Target="../media/image165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42" Type="http://schemas.openxmlformats.org/officeDocument/2006/relationships/image" Target="../media/image20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41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40" Type="http://schemas.openxmlformats.org/officeDocument/2006/relationships/image" Target="../media/image200.png"/><Relationship Id="rId5" Type="http://schemas.openxmlformats.org/officeDocument/2006/relationships/image" Target="../media/image166.png"/><Relationship Id="rId15" Type="http://schemas.openxmlformats.org/officeDocument/2006/relationships/image" Target="../media/image85.jp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4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5.png"/><Relationship Id="rId26" Type="http://schemas.openxmlformats.org/officeDocument/2006/relationships/image" Target="../media/image223.png"/><Relationship Id="rId39" Type="http://schemas.openxmlformats.org/officeDocument/2006/relationships/image" Target="../media/image235.png"/><Relationship Id="rId3" Type="http://schemas.openxmlformats.org/officeDocument/2006/relationships/image" Target="../media/image203.png"/><Relationship Id="rId21" Type="http://schemas.openxmlformats.org/officeDocument/2006/relationships/image" Target="../media/image218.png"/><Relationship Id="rId34" Type="http://schemas.openxmlformats.org/officeDocument/2006/relationships/image" Target="../media/image231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4.png"/><Relationship Id="rId25" Type="http://schemas.openxmlformats.org/officeDocument/2006/relationships/image" Target="../media/image222.png"/><Relationship Id="rId33" Type="http://schemas.openxmlformats.org/officeDocument/2006/relationships/image" Target="../media/image230.png"/><Relationship Id="rId38" Type="http://schemas.openxmlformats.org/officeDocument/2006/relationships/image" Target="../media/image234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29" Type="http://schemas.openxmlformats.org/officeDocument/2006/relationships/image" Target="../media/image226.png"/><Relationship Id="rId41" Type="http://schemas.openxmlformats.org/officeDocument/2006/relationships/image" Target="../media/image2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1.png"/><Relationship Id="rId32" Type="http://schemas.openxmlformats.org/officeDocument/2006/relationships/image" Target="../media/image229.png"/><Relationship Id="rId37" Type="http://schemas.openxmlformats.org/officeDocument/2006/relationships/image" Target="../media/image233.png"/><Relationship Id="rId40" Type="http://schemas.openxmlformats.org/officeDocument/2006/relationships/image" Target="../media/image236.png"/><Relationship Id="rId5" Type="http://schemas.openxmlformats.org/officeDocument/2006/relationships/image" Target="../media/image204.png"/><Relationship Id="rId15" Type="http://schemas.openxmlformats.org/officeDocument/2006/relationships/image" Target="../media/image85.jpg"/><Relationship Id="rId23" Type="http://schemas.openxmlformats.org/officeDocument/2006/relationships/image" Target="../media/image220.png"/><Relationship Id="rId28" Type="http://schemas.openxmlformats.org/officeDocument/2006/relationships/image" Target="../media/image225.png"/><Relationship Id="rId36" Type="http://schemas.openxmlformats.org/officeDocument/2006/relationships/image" Target="../media/image232.png"/><Relationship Id="rId10" Type="http://schemas.openxmlformats.org/officeDocument/2006/relationships/image" Target="../media/image209.png"/><Relationship Id="rId19" Type="http://schemas.openxmlformats.org/officeDocument/2006/relationships/image" Target="../media/image216.png"/><Relationship Id="rId31" Type="http://schemas.openxmlformats.org/officeDocument/2006/relationships/image" Target="../media/image228.png"/><Relationship Id="rId4" Type="http://schemas.openxmlformats.org/officeDocument/2006/relationships/image" Target="../media/image48.png"/><Relationship Id="rId9" Type="http://schemas.openxmlformats.org/officeDocument/2006/relationships/image" Target="../media/image208.png"/><Relationship Id="rId14" Type="http://schemas.openxmlformats.org/officeDocument/2006/relationships/image" Target="../media/image175.png"/><Relationship Id="rId22" Type="http://schemas.openxmlformats.org/officeDocument/2006/relationships/image" Target="../media/image219.png"/><Relationship Id="rId27" Type="http://schemas.openxmlformats.org/officeDocument/2006/relationships/image" Target="../media/image224.png"/><Relationship Id="rId30" Type="http://schemas.openxmlformats.org/officeDocument/2006/relationships/image" Target="../media/image227.png"/><Relationship Id="rId35" Type="http://schemas.openxmlformats.org/officeDocument/2006/relationships/image" Target="../media/image1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5.png"/><Relationship Id="rId26" Type="http://schemas.openxmlformats.org/officeDocument/2006/relationships/image" Target="../media/image223.png"/><Relationship Id="rId39" Type="http://schemas.openxmlformats.org/officeDocument/2006/relationships/image" Target="../media/image237.png"/><Relationship Id="rId3" Type="http://schemas.openxmlformats.org/officeDocument/2006/relationships/image" Target="../media/image203.png"/><Relationship Id="rId21" Type="http://schemas.openxmlformats.org/officeDocument/2006/relationships/image" Target="../media/image218.png"/><Relationship Id="rId34" Type="http://schemas.openxmlformats.org/officeDocument/2006/relationships/image" Target="../media/image231.png"/><Relationship Id="rId42" Type="http://schemas.openxmlformats.org/officeDocument/2006/relationships/image" Target="../media/image24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4.png"/><Relationship Id="rId25" Type="http://schemas.openxmlformats.org/officeDocument/2006/relationships/image" Target="../media/image222.png"/><Relationship Id="rId33" Type="http://schemas.openxmlformats.org/officeDocument/2006/relationships/image" Target="../media/image230.png"/><Relationship Id="rId38" Type="http://schemas.openxmlformats.org/officeDocument/2006/relationships/image" Target="../media/image23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29" Type="http://schemas.openxmlformats.org/officeDocument/2006/relationships/image" Target="../media/image226.png"/><Relationship Id="rId41" Type="http://schemas.openxmlformats.org/officeDocument/2006/relationships/image" Target="../media/image2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1.png"/><Relationship Id="rId32" Type="http://schemas.openxmlformats.org/officeDocument/2006/relationships/image" Target="../media/image229.png"/><Relationship Id="rId37" Type="http://schemas.openxmlformats.org/officeDocument/2006/relationships/image" Target="../media/image233.png"/><Relationship Id="rId40" Type="http://schemas.openxmlformats.org/officeDocument/2006/relationships/image" Target="../media/image238.png"/><Relationship Id="rId5" Type="http://schemas.openxmlformats.org/officeDocument/2006/relationships/image" Target="../media/image204.png"/><Relationship Id="rId15" Type="http://schemas.openxmlformats.org/officeDocument/2006/relationships/image" Target="../media/image85.jpg"/><Relationship Id="rId23" Type="http://schemas.openxmlformats.org/officeDocument/2006/relationships/image" Target="../media/image220.png"/><Relationship Id="rId28" Type="http://schemas.openxmlformats.org/officeDocument/2006/relationships/image" Target="../media/image225.png"/><Relationship Id="rId36" Type="http://schemas.openxmlformats.org/officeDocument/2006/relationships/image" Target="../media/image232.png"/><Relationship Id="rId10" Type="http://schemas.openxmlformats.org/officeDocument/2006/relationships/image" Target="../media/image209.png"/><Relationship Id="rId19" Type="http://schemas.openxmlformats.org/officeDocument/2006/relationships/image" Target="../media/image216.png"/><Relationship Id="rId31" Type="http://schemas.openxmlformats.org/officeDocument/2006/relationships/image" Target="../media/image228.png"/><Relationship Id="rId4" Type="http://schemas.openxmlformats.org/officeDocument/2006/relationships/image" Target="../media/image48.png"/><Relationship Id="rId9" Type="http://schemas.openxmlformats.org/officeDocument/2006/relationships/image" Target="../media/image208.png"/><Relationship Id="rId14" Type="http://schemas.openxmlformats.org/officeDocument/2006/relationships/image" Target="../media/image175.png"/><Relationship Id="rId22" Type="http://schemas.openxmlformats.org/officeDocument/2006/relationships/image" Target="../media/image219.png"/><Relationship Id="rId27" Type="http://schemas.openxmlformats.org/officeDocument/2006/relationships/image" Target="../media/image224.png"/><Relationship Id="rId30" Type="http://schemas.openxmlformats.org/officeDocument/2006/relationships/image" Target="../media/image227.png"/><Relationship Id="rId35" Type="http://schemas.openxmlformats.org/officeDocument/2006/relationships/image" Target="../media/image187.png"/><Relationship Id="rId43" Type="http://schemas.openxmlformats.org/officeDocument/2006/relationships/image" Target="../media/image2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5.png"/><Relationship Id="rId26" Type="http://schemas.openxmlformats.org/officeDocument/2006/relationships/image" Target="../media/image223.png"/><Relationship Id="rId39" Type="http://schemas.openxmlformats.org/officeDocument/2006/relationships/image" Target="../media/image237.png"/><Relationship Id="rId3" Type="http://schemas.openxmlformats.org/officeDocument/2006/relationships/image" Target="../media/image203.png"/><Relationship Id="rId21" Type="http://schemas.openxmlformats.org/officeDocument/2006/relationships/image" Target="../media/image218.png"/><Relationship Id="rId34" Type="http://schemas.openxmlformats.org/officeDocument/2006/relationships/image" Target="../media/image231.png"/><Relationship Id="rId42" Type="http://schemas.openxmlformats.org/officeDocument/2006/relationships/image" Target="../media/image135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4.png"/><Relationship Id="rId25" Type="http://schemas.openxmlformats.org/officeDocument/2006/relationships/image" Target="../media/image222.png"/><Relationship Id="rId33" Type="http://schemas.openxmlformats.org/officeDocument/2006/relationships/image" Target="../media/image230.png"/><Relationship Id="rId38" Type="http://schemas.openxmlformats.org/officeDocument/2006/relationships/image" Target="../media/image23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29" Type="http://schemas.openxmlformats.org/officeDocument/2006/relationships/image" Target="../media/image226.png"/><Relationship Id="rId41" Type="http://schemas.openxmlformats.org/officeDocument/2006/relationships/image" Target="../media/image2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1.png"/><Relationship Id="rId32" Type="http://schemas.openxmlformats.org/officeDocument/2006/relationships/image" Target="../media/image229.png"/><Relationship Id="rId37" Type="http://schemas.openxmlformats.org/officeDocument/2006/relationships/image" Target="../media/image233.png"/><Relationship Id="rId40" Type="http://schemas.openxmlformats.org/officeDocument/2006/relationships/image" Target="../media/image240.png"/><Relationship Id="rId45" Type="http://schemas.openxmlformats.org/officeDocument/2006/relationships/image" Target="../media/image244.png"/><Relationship Id="rId5" Type="http://schemas.openxmlformats.org/officeDocument/2006/relationships/image" Target="../media/image204.png"/><Relationship Id="rId15" Type="http://schemas.openxmlformats.org/officeDocument/2006/relationships/image" Target="../media/image85.jpg"/><Relationship Id="rId23" Type="http://schemas.openxmlformats.org/officeDocument/2006/relationships/image" Target="../media/image220.png"/><Relationship Id="rId28" Type="http://schemas.openxmlformats.org/officeDocument/2006/relationships/image" Target="../media/image225.png"/><Relationship Id="rId36" Type="http://schemas.openxmlformats.org/officeDocument/2006/relationships/image" Target="../media/image232.png"/><Relationship Id="rId10" Type="http://schemas.openxmlformats.org/officeDocument/2006/relationships/image" Target="../media/image209.png"/><Relationship Id="rId19" Type="http://schemas.openxmlformats.org/officeDocument/2006/relationships/image" Target="../media/image216.png"/><Relationship Id="rId31" Type="http://schemas.openxmlformats.org/officeDocument/2006/relationships/image" Target="../media/image228.png"/><Relationship Id="rId44" Type="http://schemas.openxmlformats.org/officeDocument/2006/relationships/image" Target="../media/image243.png"/><Relationship Id="rId4" Type="http://schemas.openxmlformats.org/officeDocument/2006/relationships/image" Target="../media/image48.png"/><Relationship Id="rId9" Type="http://schemas.openxmlformats.org/officeDocument/2006/relationships/image" Target="../media/image208.png"/><Relationship Id="rId14" Type="http://schemas.openxmlformats.org/officeDocument/2006/relationships/image" Target="../media/image175.png"/><Relationship Id="rId22" Type="http://schemas.openxmlformats.org/officeDocument/2006/relationships/image" Target="../media/image219.png"/><Relationship Id="rId27" Type="http://schemas.openxmlformats.org/officeDocument/2006/relationships/image" Target="../media/image224.png"/><Relationship Id="rId30" Type="http://schemas.openxmlformats.org/officeDocument/2006/relationships/image" Target="../media/image227.png"/><Relationship Id="rId35" Type="http://schemas.openxmlformats.org/officeDocument/2006/relationships/image" Target="../media/image187.png"/><Relationship Id="rId43" Type="http://schemas.openxmlformats.org/officeDocument/2006/relationships/image" Target="../media/image2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50.png"/><Relationship Id="rId18" Type="http://schemas.openxmlformats.org/officeDocument/2006/relationships/image" Target="../media/image219.png"/><Relationship Id="rId26" Type="http://schemas.openxmlformats.org/officeDocument/2006/relationships/image" Target="../media/image229.png"/><Relationship Id="rId39" Type="http://schemas.openxmlformats.org/officeDocument/2006/relationships/image" Target="../media/image244.png"/><Relationship Id="rId3" Type="http://schemas.openxmlformats.org/officeDocument/2006/relationships/image" Target="../media/image245.png"/><Relationship Id="rId21" Type="http://schemas.openxmlformats.org/officeDocument/2006/relationships/image" Target="../media/image222.png"/><Relationship Id="rId34" Type="http://schemas.openxmlformats.org/officeDocument/2006/relationships/image" Target="../media/image254.png"/><Relationship Id="rId7" Type="http://schemas.openxmlformats.org/officeDocument/2006/relationships/image" Target="../media/image247.png"/><Relationship Id="rId12" Type="http://schemas.openxmlformats.org/officeDocument/2006/relationships/image" Target="../media/image211.png"/><Relationship Id="rId17" Type="http://schemas.openxmlformats.org/officeDocument/2006/relationships/image" Target="../media/image214.png"/><Relationship Id="rId25" Type="http://schemas.openxmlformats.org/officeDocument/2006/relationships/image" Target="../media/image228.png"/><Relationship Id="rId33" Type="http://schemas.openxmlformats.org/officeDocument/2006/relationships/image" Target="../media/image253.png"/><Relationship Id="rId38" Type="http://schemas.openxmlformats.org/officeDocument/2006/relationships/image" Target="../media/image243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213.png"/><Relationship Id="rId20" Type="http://schemas.openxmlformats.org/officeDocument/2006/relationships/image" Target="../media/image221.png"/><Relationship Id="rId29" Type="http://schemas.openxmlformats.org/officeDocument/2006/relationships/image" Target="../media/image187.png"/><Relationship Id="rId41" Type="http://schemas.openxmlformats.org/officeDocument/2006/relationships/image" Target="../media/image2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11" Type="http://schemas.openxmlformats.org/officeDocument/2006/relationships/image" Target="../media/image249.png"/><Relationship Id="rId24" Type="http://schemas.openxmlformats.org/officeDocument/2006/relationships/image" Target="../media/image227.png"/><Relationship Id="rId32" Type="http://schemas.openxmlformats.org/officeDocument/2006/relationships/image" Target="../media/image236.png"/><Relationship Id="rId37" Type="http://schemas.openxmlformats.org/officeDocument/2006/relationships/image" Target="../media/image256.png"/><Relationship Id="rId40" Type="http://schemas.openxmlformats.org/officeDocument/2006/relationships/image" Target="../media/image257.png"/><Relationship Id="rId5" Type="http://schemas.openxmlformats.org/officeDocument/2006/relationships/image" Target="../media/image246.png"/><Relationship Id="rId15" Type="http://schemas.openxmlformats.org/officeDocument/2006/relationships/image" Target="../media/image85.jpg"/><Relationship Id="rId23" Type="http://schemas.openxmlformats.org/officeDocument/2006/relationships/image" Target="../media/image224.png"/><Relationship Id="rId28" Type="http://schemas.openxmlformats.org/officeDocument/2006/relationships/image" Target="../media/image231.png"/><Relationship Id="rId36" Type="http://schemas.openxmlformats.org/officeDocument/2006/relationships/image" Target="../media/image135.png"/><Relationship Id="rId10" Type="http://schemas.openxmlformats.org/officeDocument/2006/relationships/image" Target="../media/image209.png"/><Relationship Id="rId19" Type="http://schemas.openxmlformats.org/officeDocument/2006/relationships/image" Target="../media/image220.png"/><Relationship Id="rId31" Type="http://schemas.openxmlformats.org/officeDocument/2006/relationships/image" Target="../media/image252.png"/><Relationship Id="rId4" Type="http://schemas.openxmlformats.org/officeDocument/2006/relationships/image" Target="../media/image48.png"/><Relationship Id="rId9" Type="http://schemas.openxmlformats.org/officeDocument/2006/relationships/image" Target="../media/image248.png"/><Relationship Id="rId14" Type="http://schemas.openxmlformats.org/officeDocument/2006/relationships/image" Target="../media/image175.png"/><Relationship Id="rId22" Type="http://schemas.openxmlformats.org/officeDocument/2006/relationships/image" Target="../media/image223.png"/><Relationship Id="rId27" Type="http://schemas.openxmlformats.org/officeDocument/2006/relationships/image" Target="../media/image230.png"/><Relationship Id="rId30" Type="http://schemas.openxmlformats.org/officeDocument/2006/relationships/image" Target="../media/image251.png"/><Relationship Id="rId35" Type="http://schemas.openxmlformats.org/officeDocument/2006/relationships/image" Target="../media/image2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" Type="http://schemas.openxmlformats.org/officeDocument/2006/relationships/image" Target="../media/image165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5" Type="http://schemas.openxmlformats.org/officeDocument/2006/relationships/image" Target="../media/image166.png"/><Relationship Id="rId15" Type="http://schemas.openxmlformats.org/officeDocument/2006/relationships/image" Target="../media/image85.jp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" Type="http://schemas.openxmlformats.org/officeDocument/2006/relationships/image" Target="../media/image4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codingthearchitecture.com/presentations/sa2015-modular-monolith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8.jpg"/><Relationship Id="rId4" Type="http://schemas.openxmlformats.org/officeDocument/2006/relationships/image" Target="../media/image2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better.com/gregyoung/2010/02/16/cqrs-task-based-uis-event-sourcing-agh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hyperlink" Target="http://www.allthingsdistributed.com/2008/12/eventually_consistent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codingthearchitecture.com/presentations/sa2015-modular-monolith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9" Type="http://schemas.openxmlformats.org/officeDocument/2006/relationships/image" Target="../media/image319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42" Type="http://schemas.openxmlformats.org/officeDocument/2006/relationships/image" Target="../media/image322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38" Type="http://schemas.openxmlformats.org/officeDocument/2006/relationships/image" Target="../media/image318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41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40" Type="http://schemas.openxmlformats.org/officeDocument/2006/relationships/image" Target="../media/image320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Relationship Id="rId43" Type="http://schemas.openxmlformats.org/officeDocument/2006/relationships/image" Target="../media/image32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9" Type="http://schemas.openxmlformats.org/officeDocument/2006/relationships/image" Target="../media/image319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42" Type="http://schemas.openxmlformats.org/officeDocument/2006/relationships/image" Target="../media/image322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38" Type="http://schemas.openxmlformats.org/officeDocument/2006/relationships/image" Target="../media/image318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41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40" Type="http://schemas.openxmlformats.org/officeDocument/2006/relationships/image" Target="../media/image320.png"/><Relationship Id="rId45" Type="http://schemas.openxmlformats.org/officeDocument/2006/relationships/image" Target="../media/image325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4" Type="http://schemas.openxmlformats.org/officeDocument/2006/relationships/image" Target="../media/image324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Relationship Id="rId43" Type="http://schemas.openxmlformats.org/officeDocument/2006/relationships/image" Target="../media/image32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9" Type="http://schemas.openxmlformats.org/officeDocument/2006/relationships/image" Target="../media/image327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42" Type="http://schemas.openxmlformats.org/officeDocument/2006/relationships/image" Target="../media/image330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38" Type="http://schemas.openxmlformats.org/officeDocument/2006/relationships/image" Target="../media/image326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41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40" Type="http://schemas.openxmlformats.org/officeDocument/2006/relationships/image" Target="../media/image328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Relationship Id="rId43" Type="http://schemas.openxmlformats.org/officeDocument/2006/relationships/image" Target="../media/image33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94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95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9" Type="http://schemas.openxmlformats.org/officeDocument/2006/relationships/image" Target="../media/image333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42" Type="http://schemas.openxmlformats.org/officeDocument/2006/relationships/image" Target="../media/image336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38" Type="http://schemas.openxmlformats.org/officeDocument/2006/relationships/image" Target="../media/image332.png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41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40" Type="http://schemas.openxmlformats.org/officeDocument/2006/relationships/image" Target="../media/image334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Relationship Id="rId43" Type="http://schemas.openxmlformats.org/officeDocument/2006/relationships/image" Target="../media/image33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34" Type="http://schemas.openxmlformats.org/officeDocument/2006/relationships/image" Target="../media/image313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5" Type="http://schemas.openxmlformats.org/officeDocument/2006/relationships/image" Target="../media/image304.png"/><Relationship Id="rId33" Type="http://schemas.openxmlformats.org/officeDocument/2006/relationships/image" Target="../media/image312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24" Type="http://schemas.openxmlformats.org/officeDocument/2006/relationships/image" Target="../media/image303.png"/><Relationship Id="rId32" Type="http://schemas.openxmlformats.org/officeDocument/2006/relationships/image" Target="../media/image311.png"/><Relationship Id="rId37" Type="http://schemas.openxmlformats.org/officeDocument/2006/relationships/image" Target="../media/image316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23" Type="http://schemas.openxmlformats.org/officeDocument/2006/relationships/image" Target="../media/image302.png"/><Relationship Id="rId28" Type="http://schemas.openxmlformats.org/officeDocument/2006/relationships/image" Target="../media/image307.png"/><Relationship Id="rId36" Type="http://schemas.openxmlformats.org/officeDocument/2006/relationships/image" Target="../media/image315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31" Type="http://schemas.openxmlformats.org/officeDocument/2006/relationships/image" Target="../media/image310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70370" y="10218027"/>
            <a:ext cx="1067681" cy="1067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043561" cy="5339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0074" y="1185664"/>
            <a:ext cx="19042930" cy="42081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9436" y="1472113"/>
            <a:ext cx="18703290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8085" marR="5080" indent="-2446020">
              <a:lnSpc>
                <a:spcPct val="100099"/>
              </a:lnSpc>
            </a:pPr>
            <a:r>
              <a:rPr sz="12350" spc="-5" dirty="0">
                <a:solidFill>
                  <a:srgbClr val="002452"/>
                </a:solidFill>
                <a:latin typeface="Arial"/>
                <a:cs typeface="Arial"/>
              </a:rPr>
              <a:t>eVEnt-DRivE</a:t>
            </a:r>
            <a:r>
              <a:rPr sz="12350" dirty="0">
                <a:solidFill>
                  <a:srgbClr val="002452"/>
                </a:solidFill>
                <a:latin typeface="Arial"/>
                <a:cs typeface="Arial"/>
              </a:rPr>
              <a:t>n</a:t>
            </a:r>
            <a:r>
              <a:rPr sz="12350" spc="380" dirty="0">
                <a:solidFill>
                  <a:srgbClr val="002452"/>
                </a:solidFill>
                <a:latin typeface="Times New Roman"/>
                <a:cs typeface="Times New Roman"/>
              </a:rPr>
              <a:t> </a:t>
            </a:r>
            <a:r>
              <a:rPr sz="12350" dirty="0">
                <a:solidFill>
                  <a:srgbClr val="002452"/>
                </a:solidFill>
                <a:latin typeface="Arial"/>
                <a:cs typeface="Arial"/>
              </a:rPr>
              <a:t>&amp;</a:t>
            </a:r>
            <a:r>
              <a:rPr sz="12350" spc="350" dirty="0">
                <a:solidFill>
                  <a:srgbClr val="002452"/>
                </a:solidFill>
                <a:latin typeface="Times New Roman"/>
                <a:cs typeface="Times New Roman"/>
              </a:rPr>
              <a:t> </a:t>
            </a:r>
            <a:r>
              <a:rPr sz="12350" dirty="0">
                <a:solidFill>
                  <a:srgbClr val="002452"/>
                </a:solidFill>
                <a:latin typeface="Arial"/>
                <a:cs typeface="Arial"/>
              </a:rPr>
              <a:t>seRviCE-</a:t>
            </a:r>
            <a:r>
              <a:rPr sz="12350" dirty="0">
                <a:solidFill>
                  <a:srgbClr val="002452"/>
                </a:solidFill>
                <a:latin typeface="Times New Roman"/>
                <a:cs typeface="Times New Roman"/>
              </a:rPr>
              <a:t> </a:t>
            </a:r>
            <a:r>
              <a:rPr sz="12350" dirty="0">
                <a:solidFill>
                  <a:srgbClr val="002452"/>
                </a:solidFill>
                <a:latin typeface="Arial"/>
                <a:cs typeface="Arial"/>
              </a:rPr>
              <a:t>BAsEd</a:t>
            </a:r>
            <a:r>
              <a:rPr sz="12350" spc="345" dirty="0">
                <a:solidFill>
                  <a:srgbClr val="002452"/>
                </a:solidFill>
                <a:latin typeface="Times New Roman"/>
                <a:cs typeface="Times New Roman"/>
              </a:rPr>
              <a:t> </a:t>
            </a:r>
            <a:r>
              <a:rPr sz="12350" spc="-5" dirty="0">
                <a:solidFill>
                  <a:srgbClr val="002452"/>
                </a:solidFill>
                <a:latin typeface="Arial"/>
                <a:cs typeface="Arial"/>
              </a:rPr>
              <a:t>aRcHiTEctUrEs</a:t>
            </a:r>
            <a:endParaRPr sz="1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92682" y="9827533"/>
            <a:ext cx="2324100" cy="894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710"/>
              </a:lnSpc>
            </a:pPr>
            <a:r>
              <a:rPr sz="3100" i="1" spc="10" dirty="0">
                <a:latin typeface="Arial"/>
                <a:cs typeface="Arial"/>
              </a:rPr>
              <a:t>@neal4d</a:t>
            </a:r>
            <a:r>
              <a:rPr sz="3100" i="1" dirty="0">
                <a:latin typeface="Times New Roman"/>
                <a:cs typeface="Times New Roman"/>
              </a:rPr>
              <a:t> </a:t>
            </a:r>
            <a:r>
              <a:rPr sz="3100" i="1" u="heavy" spc="10" dirty="0">
                <a:solidFill>
                  <a:srgbClr val="0000FF"/>
                </a:solidFill>
                <a:latin typeface="Arial"/>
                <a:cs typeface="Arial"/>
              </a:rPr>
              <a:t>nealford.com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17921" y="6161439"/>
            <a:ext cx="5886178" cy="4105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64900" y="6408910"/>
            <a:ext cx="5263252" cy="3194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52855" y="9735636"/>
            <a:ext cx="990355" cy="8704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01926" y="9793745"/>
            <a:ext cx="691422" cy="5687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933" y="6508476"/>
            <a:ext cx="1227503" cy="14499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4435" y="9648502"/>
            <a:ext cx="1225842" cy="14493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9190" y="8053602"/>
            <a:ext cx="1211649" cy="14616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9213" y="4927667"/>
            <a:ext cx="1211235" cy="14551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7998" y="9639720"/>
            <a:ext cx="1248878" cy="14599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97895" y="8076369"/>
            <a:ext cx="1251111" cy="14452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97930" y="6508842"/>
            <a:ext cx="1254870" cy="14466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8448" y="4938061"/>
            <a:ext cx="1251522" cy="14496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24385" y="9637611"/>
            <a:ext cx="1241831" cy="14539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26446" y="8052737"/>
            <a:ext cx="1247106" cy="14565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26370" y="6509380"/>
            <a:ext cx="1247852" cy="144127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26484" y="4913431"/>
            <a:ext cx="1257476" cy="14648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55233" y="9638353"/>
            <a:ext cx="1231830" cy="14612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55154" y="8083314"/>
            <a:ext cx="1233618" cy="14319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55239" y="6508908"/>
            <a:ext cx="1239176" cy="14311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60818" y="4941990"/>
            <a:ext cx="1230111" cy="14414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10342" y="7344203"/>
            <a:ext cx="5262784" cy="27717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6822" y="4856587"/>
            <a:ext cx="5557926" cy="1950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38048" y="7758352"/>
            <a:ext cx="1706564" cy="170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419" y="7831242"/>
            <a:ext cx="1382885" cy="1384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8165" y="6771425"/>
            <a:ext cx="1076026" cy="17956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9875" y="6752062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4224" y="759507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2175" y="3866295"/>
            <a:ext cx="4235556" cy="38908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17293" y="8803540"/>
            <a:ext cx="1456403" cy="14598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54209" y="8821754"/>
            <a:ext cx="1382885" cy="1384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45639" y="7742591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57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19989" y="858558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298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6830" y="9342515"/>
            <a:ext cx="2212340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8305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layered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architecture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75390" y="9916326"/>
            <a:ext cx="323786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20" dirty="0">
                <a:latin typeface="Arial"/>
                <a:cs typeface="Arial"/>
              </a:rPr>
              <a:t>modular</a:t>
            </a:r>
            <a:r>
              <a:rPr sz="3300" spc="8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monolith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7820" y="3209765"/>
            <a:ext cx="7110730" cy="591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54375" algn="l"/>
              </a:tabLst>
            </a:pPr>
            <a:r>
              <a:rPr sz="4450" spc="640" dirty="0">
                <a:latin typeface="Calibri"/>
                <a:cs typeface="Calibri"/>
              </a:rPr>
              <a:t>te</a:t>
            </a:r>
            <a:r>
              <a:rPr sz="4450" spc="655" dirty="0">
                <a:latin typeface="Calibri"/>
                <a:cs typeface="Calibri"/>
              </a:rPr>
              <a:t>c</a:t>
            </a:r>
            <a:r>
              <a:rPr sz="4450" spc="390" dirty="0">
                <a:latin typeface="Calibri"/>
                <a:cs typeface="Calibri"/>
              </a:rPr>
              <a:t>h</a:t>
            </a:r>
            <a:r>
              <a:rPr sz="4450" spc="905" dirty="0">
                <a:latin typeface="Calibri"/>
                <a:cs typeface="Calibri"/>
              </a:rPr>
              <a:t>n</a:t>
            </a:r>
            <a:r>
              <a:rPr sz="4450" spc="819" dirty="0">
                <a:latin typeface="Calibri"/>
                <a:cs typeface="Calibri"/>
              </a:rPr>
              <a:t>ic</a:t>
            </a:r>
            <a:r>
              <a:rPr sz="4450" spc="930" dirty="0">
                <a:latin typeface="Calibri"/>
                <a:cs typeface="Calibri"/>
              </a:rPr>
              <a:t>a</a:t>
            </a:r>
            <a:r>
              <a:rPr sz="4450" spc="1070" dirty="0">
                <a:latin typeface="Calibri"/>
                <a:cs typeface="Calibri"/>
              </a:rPr>
              <a:t>l</a:t>
            </a:r>
            <a:r>
              <a:rPr sz="4450" dirty="0">
                <a:latin typeface="Times New Roman"/>
                <a:cs typeface="Times New Roman"/>
              </a:rPr>
              <a:t>	</a:t>
            </a:r>
            <a:r>
              <a:rPr sz="4450" spc="390" dirty="0">
                <a:latin typeface="Calibri"/>
                <a:cs typeface="Calibri"/>
              </a:rPr>
              <a:t>p</a:t>
            </a:r>
            <a:r>
              <a:rPr sz="4450" spc="930" dirty="0">
                <a:latin typeface="Calibri"/>
                <a:cs typeface="Calibri"/>
              </a:rPr>
              <a:t>a</a:t>
            </a:r>
            <a:r>
              <a:rPr sz="4450" spc="665" dirty="0">
                <a:latin typeface="Calibri"/>
                <a:cs typeface="Calibri"/>
              </a:rPr>
              <a:t>rtitio</a:t>
            </a:r>
            <a:r>
              <a:rPr sz="4450" spc="1040" dirty="0">
                <a:latin typeface="Calibri"/>
                <a:cs typeface="Calibri"/>
              </a:rPr>
              <a:t>n</a:t>
            </a:r>
            <a:r>
              <a:rPr sz="4450" spc="815" dirty="0">
                <a:latin typeface="Calibri"/>
                <a:cs typeface="Calibri"/>
              </a:rPr>
              <a:t>in</a:t>
            </a:r>
            <a:r>
              <a:rPr sz="4450" spc="919" dirty="0">
                <a:latin typeface="Calibri"/>
                <a:cs typeface="Calibri"/>
              </a:rPr>
              <a:t>g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11425" y="3209765"/>
            <a:ext cx="6596380" cy="591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40660" algn="l"/>
              </a:tabLst>
            </a:pPr>
            <a:r>
              <a:rPr sz="4450" spc="1015" dirty="0">
                <a:latin typeface="Calibri"/>
                <a:cs typeface="Calibri"/>
              </a:rPr>
              <a:t>dom</a:t>
            </a:r>
            <a:r>
              <a:rPr sz="4450" spc="780" dirty="0">
                <a:latin typeface="Calibri"/>
                <a:cs typeface="Calibri"/>
              </a:rPr>
              <a:t>a</a:t>
            </a:r>
            <a:r>
              <a:rPr sz="4450" spc="490" dirty="0">
                <a:latin typeface="Calibri"/>
                <a:cs typeface="Calibri"/>
              </a:rPr>
              <a:t>i</a:t>
            </a:r>
            <a:r>
              <a:rPr sz="4450" spc="1140" dirty="0">
                <a:latin typeface="Calibri"/>
                <a:cs typeface="Calibri"/>
              </a:rPr>
              <a:t>n</a:t>
            </a:r>
            <a:r>
              <a:rPr sz="4450" dirty="0">
                <a:latin typeface="Times New Roman"/>
                <a:cs typeface="Times New Roman"/>
              </a:rPr>
              <a:t>	</a:t>
            </a:r>
            <a:r>
              <a:rPr sz="4450" spc="390" dirty="0">
                <a:latin typeface="Calibri"/>
                <a:cs typeface="Calibri"/>
              </a:rPr>
              <a:t>p</a:t>
            </a:r>
            <a:r>
              <a:rPr sz="4450" spc="930" dirty="0">
                <a:latin typeface="Calibri"/>
                <a:cs typeface="Calibri"/>
              </a:rPr>
              <a:t>a</a:t>
            </a:r>
            <a:r>
              <a:rPr sz="4450" spc="665" dirty="0">
                <a:latin typeface="Calibri"/>
                <a:cs typeface="Calibri"/>
              </a:rPr>
              <a:t>rtitio</a:t>
            </a:r>
            <a:r>
              <a:rPr sz="4450" spc="1040" dirty="0">
                <a:latin typeface="Calibri"/>
                <a:cs typeface="Calibri"/>
              </a:rPr>
              <a:t>n</a:t>
            </a:r>
            <a:r>
              <a:rPr sz="4450" spc="815" dirty="0">
                <a:latin typeface="Calibri"/>
                <a:cs typeface="Calibri"/>
              </a:rPr>
              <a:t>in</a:t>
            </a:r>
            <a:r>
              <a:rPr sz="4450" spc="919" dirty="0">
                <a:latin typeface="Calibri"/>
                <a:cs typeface="Calibri"/>
              </a:rPr>
              <a:t>g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005" rIns="0" bIns="0" rtlCol="0">
            <a:spAutoFit/>
          </a:bodyPr>
          <a:lstStyle/>
          <a:p>
            <a:pPr marL="5067935">
              <a:lnSpc>
                <a:spcPct val="100000"/>
              </a:lnSpc>
            </a:pPr>
            <a:r>
              <a:rPr sz="6100" spc="-5" dirty="0">
                <a:solidFill>
                  <a:srgbClr val="444444"/>
                </a:solidFill>
              </a:rPr>
              <a:t>monoliths</a:t>
            </a:r>
            <a:endParaRPr sz="61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690987" y="2900768"/>
            <a:ext cx="12251055" cy="606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  <a:spcBef>
                <a:spcPts val="2170"/>
              </a:spcBef>
              <a:tabLst>
                <a:tab pos="5361940" algn="l"/>
                <a:tab pos="6466205" algn="l"/>
                <a:tab pos="7570470" algn="l"/>
                <a:tab pos="8733790" algn="l"/>
                <a:tab pos="9838055" algn="l"/>
                <a:tab pos="10942320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103271" y="8555041"/>
            <a:ext cx="634682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9450">
              <a:lnSpc>
                <a:spcPct val="100000"/>
              </a:lnSpc>
              <a:tabLst>
                <a:tab pos="458533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0700678" y="9204941"/>
            <a:ext cx="378079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4953871" y="9253618"/>
            <a:ext cx="21780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690987" y="2900768"/>
            <a:ext cx="398145" cy="6066790"/>
          </a:xfrm>
          <a:custGeom>
            <a:avLst/>
            <a:gdLst/>
            <a:ahLst/>
            <a:cxnLst/>
            <a:rect l="l" t="t" r="r" b="b"/>
            <a:pathLst>
              <a:path w="398145" h="6066790">
                <a:moveTo>
                  <a:pt x="0" y="6066562"/>
                </a:moveTo>
                <a:lnTo>
                  <a:pt x="397558" y="6066562"/>
                </a:lnTo>
                <a:lnTo>
                  <a:pt x="397558" y="0"/>
                </a:lnTo>
                <a:lnTo>
                  <a:pt x="0" y="0"/>
                </a:lnTo>
                <a:lnTo>
                  <a:pt x="0" y="6066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88545" y="2459030"/>
            <a:ext cx="12251055" cy="6508750"/>
          </a:xfrm>
          <a:custGeom>
            <a:avLst/>
            <a:gdLst/>
            <a:ahLst/>
            <a:cxnLst/>
            <a:rect l="l" t="t" r="r" b="b"/>
            <a:pathLst>
              <a:path w="12251055" h="6508750">
                <a:moveTo>
                  <a:pt x="0" y="6508300"/>
                </a:moveTo>
                <a:lnTo>
                  <a:pt x="12250935" y="6508300"/>
                </a:lnTo>
                <a:lnTo>
                  <a:pt x="12250935" y="0"/>
                </a:lnTo>
                <a:lnTo>
                  <a:pt x="0" y="0"/>
                </a:lnTo>
                <a:lnTo>
                  <a:pt x="0" y="6508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03271" y="10395626"/>
            <a:ext cx="6346825" cy="250825"/>
          </a:xfrm>
          <a:custGeom>
            <a:avLst/>
            <a:gdLst/>
            <a:ahLst/>
            <a:cxnLst/>
            <a:rect l="l" t="t" r="r" b="b"/>
            <a:pathLst>
              <a:path w="6346825" h="250825">
                <a:moveTo>
                  <a:pt x="0" y="250318"/>
                </a:moveTo>
                <a:lnTo>
                  <a:pt x="6346336" y="250318"/>
                </a:lnTo>
                <a:lnTo>
                  <a:pt x="6346336" y="0"/>
                </a:lnTo>
                <a:lnTo>
                  <a:pt x="0" y="0"/>
                </a:lnTo>
                <a:lnTo>
                  <a:pt x="0" y="250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14939" y="8437243"/>
            <a:ext cx="6449695" cy="1958975"/>
          </a:xfrm>
          <a:custGeom>
            <a:avLst/>
            <a:gdLst/>
            <a:ahLst/>
            <a:cxnLst/>
            <a:rect l="l" t="t" r="r" b="b"/>
            <a:pathLst>
              <a:path w="6449695" h="1958975">
                <a:moveTo>
                  <a:pt x="0" y="1958383"/>
                </a:moveTo>
                <a:lnTo>
                  <a:pt x="6449395" y="1958383"/>
                </a:lnTo>
                <a:lnTo>
                  <a:pt x="6449395" y="0"/>
                </a:lnTo>
                <a:lnTo>
                  <a:pt x="0" y="0"/>
                </a:lnTo>
                <a:lnTo>
                  <a:pt x="0" y="1958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43013" cy="1130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2005" y="7254469"/>
            <a:ext cx="18318480" cy="141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950" b="0" spc="-5" dirty="0">
                <a:solidFill>
                  <a:srgbClr val="535353"/>
                </a:solidFill>
                <a:latin typeface="Bookman Old Style"/>
                <a:cs typeface="Bookman Old Style"/>
              </a:rPr>
              <a:t>Event-drive</a:t>
            </a:r>
            <a:r>
              <a:rPr sz="10950" b="0" dirty="0">
                <a:solidFill>
                  <a:srgbClr val="535353"/>
                </a:solidFill>
                <a:latin typeface="Bookman Old Style"/>
                <a:cs typeface="Bookman Old Style"/>
              </a:rPr>
              <a:t>n</a:t>
            </a:r>
            <a:r>
              <a:rPr sz="10950" b="0" spc="819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10950" b="0" spc="-5" dirty="0">
                <a:solidFill>
                  <a:srgbClr val="535353"/>
                </a:solidFill>
                <a:latin typeface="Bookman Old Style"/>
                <a:cs typeface="Bookman Old Style"/>
              </a:rPr>
              <a:t>Architectures</a:t>
            </a:r>
            <a:endParaRPr sz="1095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21312" y="5713183"/>
            <a:ext cx="2429572" cy="1174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50544" y="5465796"/>
            <a:ext cx="2278844" cy="1792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3626" y="5557758"/>
            <a:ext cx="1974742" cy="1488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78668" y="3036166"/>
            <a:ext cx="2275417" cy="17922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71022" y="3128177"/>
            <a:ext cx="1974742" cy="1488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78668" y="7484208"/>
            <a:ext cx="2275417" cy="1788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71022" y="7575031"/>
            <a:ext cx="1974742" cy="14888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96164" y="6302157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>
                <a:moveTo>
                  <a:pt x="0" y="0"/>
                </a:moveTo>
                <a:lnTo>
                  <a:pt x="1693443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75232" y="627074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41891" y="31412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8621" y="627074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20933" y="31412"/>
                </a:ln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35804" y="4899017"/>
            <a:ext cx="1480820" cy="1326515"/>
          </a:xfrm>
          <a:custGeom>
            <a:avLst/>
            <a:gdLst/>
            <a:ahLst/>
            <a:cxnLst/>
            <a:rect l="l" t="t" r="r" b="b"/>
            <a:pathLst>
              <a:path w="1480820" h="1326514">
                <a:moveTo>
                  <a:pt x="0" y="1326041"/>
                </a:moveTo>
                <a:lnTo>
                  <a:pt x="148044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20223" y="6173718"/>
            <a:ext cx="67945" cy="65405"/>
          </a:xfrm>
          <a:custGeom>
            <a:avLst/>
            <a:gdLst/>
            <a:ahLst/>
            <a:cxnLst/>
            <a:rect l="l" t="t" r="r" b="b"/>
            <a:pathLst>
              <a:path w="67945" h="65404">
                <a:moveTo>
                  <a:pt x="25833" y="0"/>
                </a:moveTo>
                <a:lnTo>
                  <a:pt x="0" y="65313"/>
                </a:lnTo>
                <a:lnTo>
                  <a:pt x="67750" y="46792"/>
                </a:lnTo>
                <a:lnTo>
                  <a:pt x="31211" y="37368"/>
                </a:lnTo>
                <a:lnTo>
                  <a:pt x="258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64854" y="4884341"/>
            <a:ext cx="67945" cy="65405"/>
          </a:xfrm>
          <a:custGeom>
            <a:avLst/>
            <a:gdLst/>
            <a:ahLst/>
            <a:cxnLst/>
            <a:rect l="l" t="t" r="r" b="b"/>
            <a:pathLst>
              <a:path w="67945" h="65404">
                <a:moveTo>
                  <a:pt x="67775" y="0"/>
                </a:moveTo>
                <a:lnTo>
                  <a:pt x="0" y="18546"/>
                </a:lnTo>
                <a:lnTo>
                  <a:pt x="36564" y="27969"/>
                </a:lnTo>
                <a:lnTo>
                  <a:pt x="41917" y="65338"/>
                </a:lnTo>
                <a:lnTo>
                  <a:pt x="67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60080" y="6593792"/>
            <a:ext cx="1461770" cy="1075055"/>
          </a:xfrm>
          <a:custGeom>
            <a:avLst/>
            <a:gdLst/>
            <a:ahLst/>
            <a:cxnLst/>
            <a:rect l="l" t="t" r="r" b="b"/>
            <a:pathLst>
              <a:path w="1461770" h="1075054">
                <a:moveTo>
                  <a:pt x="0" y="0"/>
                </a:moveTo>
                <a:lnTo>
                  <a:pt x="1461517" y="107474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43217" y="6581403"/>
            <a:ext cx="69215" cy="62865"/>
          </a:xfrm>
          <a:custGeom>
            <a:avLst/>
            <a:gdLst/>
            <a:ahLst/>
            <a:cxnLst/>
            <a:rect l="l" t="t" r="r" b="b"/>
            <a:pathLst>
              <a:path w="69215" h="62865">
                <a:moveTo>
                  <a:pt x="0" y="0"/>
                </a:moveTo>
                <a:lnTo>
                  <a:pt x="31990" y="62523"/>
                </a:lnTo>
                <a:lnTo>
                  <a:pt x="33749" y="24803"/>
                </a:lnTo>
                <a:lnTo>
                  <a:pt x="69208" y="118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70005" y="7618951"/>
            <a:ext cx="69850" cy="62865"/>
          </a:xfrm>
          <a:custGeom>
            <a:avLst/>
            <a:gdLst/>
            <a:ahLst/>
            <a:cxnLst/>
            <a:rect l="l" t="t" r="r" b="b"/>
            <a:pathLst>
              <a:path w="69850" h="62865">
                <a:moveTo>
                  <a:pt x="37217" y="0"/>
                </a:moveTo>
                <a:lnTo>
                  <a:pt x="35483" y="37720"/>
                </a:lnTo>
                <a:lnTo>
                  <a:pt x="0" y="50637"/>
                </a:lnTo>
                <a:lnTo>
                  <a:pt x="69233" y="62548"/>
                </a:lnTo>
                <a:lnTo>
                  <a:pt x="37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51" rIns="0" bIns="0" rtlCol="0">
            <a:spAutoFit/>
          </a:bodyPr>
          <a:lstStyle/>
          <a:p>
            <a:pPr marL="3587115">
              <a:lnSpc>
                <a:spcPct val="100000"/>
              </a:lnSpc>
            </a:pPr>
            <a:r>
              <a:rPr sz="8250" spc="-45" dirty="0"/>
              <a:t>origins</a:t>
            </a:r>
            <a:r>
              <a:rPr sz="8250" spc="-30" dirty="0"/>
              <a:t>:</a:t>
            </a:r>
            <a:r>
              <a:rPr sz="8250" spc="585" dirty="0">
                <a:latin typeface="Times New Roman"/>
                <a:cs typeface="Times New Roman"/>
              </a:rPr>
              <a:t> </a:t>
            </a:r>
            <a:r>
              <a:rPr sz="8250" spc="-60" dirty="0"/>
              <a:t>hubs</a:t>
            </a:r>
            <a:endParaRPr sz="8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1641" y="9338125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03919" y="9430340"/>
            <a:ext cx="1974742" cy="1488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21312" y="5713183"/>
            <a:ext cx="2429572" cy="11749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0544" y="5465796"/>
            <a:ext cx="2278844" cy="17922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43626" y="5557758"/>
            <a:ext cx="1974742" cy="1488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78668" y="3036166"/>
            <a:ext cx="2275417" cy="17922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71022" y="3128177"/>
            <a:ext cx="1974742" cy="14888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78668" y="7484208"/>
            <a:ext cx="2275417" cy="17888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71022" y="7575031"/>
            <a:ext cx="1974742" cy="14888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96164" y="6302157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>
                <a:moveTo>
                  <a:pt x="0" y="0"/>
                </a:moveTo>
                <a:lnTo>
                  <a:pt x="1693443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75232" y="627074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41891" y="31412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8621" y="627074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20933" y="31412"/>
                </a:ln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35804" y="4899017"/>
            <a:ext cx="1480820" cy="1326515"/>
          </a:xfrm>
          <a:custGeom>
            <a:avLst/>
            <a:gdLst/>
            <a:ahLst/>
            <a:cxnLst/>
            <a:rect l="l" t="t" r="r" b="b"/>
            <a:pathLst>
              <a:path w="1480820" h="1326514">
                <a:moveTo>
                  <a:pt x="0" y="1326041"/>
                </a:moveTo>
                <a:lnTo>
                  <a:pt x="148044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20223" y="6173718"/>
            <a:ext cx="67945" cy="65405"/>
          </a:xfrm>
          <a:custGeom>
            <a:avLst/>
            <a:gdLst/>
            <a:ahLst/>
            <a:cxnLst/>
            <a:rect l="l" t="t" r="r" b="b"/>
            <a:pathLst>
              <a:path w="67945" h="65404">
                <a:moveTo>
                  <a:pt x="25833" y="0"/>
                </a:moveTo>
                <a:lnTo>
                  <a:pt x="0" y="65313"/>
                </a:lnTo>
                <a:lnTo>
                  <a:pt x="67750" y="46792"/>
                </a:lnTo>
                <a:lnTo>
                  <a:pt x="31211" y="37368"/>
                </a:lnTo>
                <a:lnTo>
                  <a:pt x="258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664854" y="4884341"/>
            <a:ext cx="67945" cy="65405"/>
          </a:xfrm>
          <a:custGeom>
            <a:avLst/>
            <a:gdLst/>
            <a:ahLst/>
            <a:cxnLst/>
            <a:rect l="l" t="t" r="r" b="b"/>
            <a:pathLst>
              <a:path w="67945" h="65404">
                <a:moveTo>
                  <a:pt x="67775" y="0"/>
                </a:moveTo>
                <a:lnTo>
                  <a:pt x="0" y="18546"/>
                </a:lnTo>
                <a:lnTo>
                  <a:pt x="36564" y="27969"/>
                </a:lnTo>
                <a:lnTo>
                  <a:pt x="41917" y="65338"/>
                </a:lnTo>
                <a:lnTo>
                  <a:pt x="67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60080" y="6593792"/>
            <a:ext cx="1461770" cy="1075055"/>
          </a:xfrm>
          <a:custGeom>
            <a:avLst/>
            <a:gdLst/>
            <a:ahLst/>
            <a:cxnLst/>
            <a:rect l="l" t="t" r="r" b="b"/>
            <a:pathLst>
              <a:path w="1461770" h="1075054">
                <a:moveTo>
                  <a:pt x="0" y="0"/>
                </a:moveTo>
                <a:lnTo>
                  <a:pt x="1461517" y="107474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43217" y="6581378"/>
            <a:ext cx="69215" cy="62865"/>
          </a:xfrm>
          <a:custGeom>
            <a:avLst/>
            <a:gdLst/>
            <a:ahLst/>
            <a:cxnLst/>
            <a:rect l="l" t="t" r="r" b="b"/>
            <a:pathLst>
              <a:path w="69215" h="62865">
                <a:moveTo>
                  <a:pt x="0" y="0"/>
                </a:moveTo>
                <a:lnTo>
                  <a:pt x="31990" y="62548"/>
                </a:lnTo>
                <a:lnTo>
                  <a:pt x="33749" y="24828"/>
                </a:lnTo>
                <a:lnTo>
                  <a:pt x="69208" y="1191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70005" y="7618951"/>
            <a:ext cx="69850" cy="62865"/>
          </a:xfrm>
          <a:custGeom>
            <a:avLst/>
            <a:gdLst/>
            <a:ahLst/>
            <a:cxnLst/>
            <a:rect l="l" t="t" r="r" b="b"/>
            <a:pathLst>
              <a:path w="69850" h="62865">
                <a:moveTo>
                  <a:pt x="37217" y="0"/>
                </a:moveTo>
                <a:lnTo>
                  <a:pt x="35483" y="37720"/>
                </a:lnTo>
                <a:lnTo>
                  <a:pt x="0" y="50637"/>
                </a:lnTo>
                <a:lnTo>
                  <a:pt x="69233" y="62548"/>
                </a:lnTo>
                <a:lnTo>
                  <a:pt x="37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75849" y="7102803"/>
            <a:ext cx="1551940" cy="2197100"/>
          </a:xfrm>
          <a:custGeom>
            <a:avLst/>
            <a:gdLst/>
            <a:ahLst/>
            <a:cxnLst/>
            <a:rect l="l" t="t" r="r" b="b"/>
            <a:pathLst>
              <a:path w="1551940" h="2197100">
                <a:moveTo>
                  <a:pt x="1551760" y="2196855"/>
                </a:moveTo>
                <a:lnTo>
                  <a:pt x="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7776" y="9247325"/>
            <a:ext cx="62230" cy="69850"/>
          </a:xfrm>
          <a:custGeom>
            <a:avLst/>
            <a:gdLst/>
            <a:ahLst/>
            <a:cxnLst/>
            <a:rect l="l" t="t" r="r" b="b"/>
            <a:pathLst>
              <a:path w="62229" h="69850">
                <a:moveTo>
                  <a:pt x="51315" y="0"/>
                </a:moveTo>
                <a:lnTo>
                  <a:pt x="37745" y="35222"/>
                </a:lnTo>
                <a:lnTo>
                  <a:pt x="0" y="36242"/>
                </a:lnTo>
                <a:lnTo>
                  <a:pt x="61920" y="69432"/>
                </a:lnTo>
                <a:lnTo>
                  <a:pt x="51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92920" y="7652120"/>
            <a:ext cx="1744259" cy="12096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83815" y="7745197"/>
            <a:ext cx="1444981" cy="9073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51" rIns="0" bIns="0" rtlCol="0">
            <a:spAutoFit/>
          </a:bodyPr>
          <a:lstStyle/>
          <a:p>
            <a:pPr marL="3587115">
              <a:lnSpc>
                <a:spcPct val="100000"/>
              </a:lnSpc>
            </a:pPr>
            <a:r>
              <a:rPr sz="8250" spc="-45" dirty="0"/>
              <a:t>origins</a:t>
            </a:r>
            <a:r>
              <a:rPr sz="8250" spc="-30" dirty="0"/>
              <a:t>:</a:t>
            </a:r>
            <a:r>
              <a:rPr sz="8250" spc="585" dirty="0">
                <a:latin typeface="Times New Roman"/>
                <a:cs typeface="Times New Roman"/>
              </a:rPr>
              <a:t> </a:t>
            </a:r>
            <a:r>
              <a:rPr sz="8250" spc="-60" dirty="0"/>
              <a:t>hubs</a:t>
            </a:r>
            <a:endParaRPr sz="8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1641" y="9338125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03919" y="9430340"/>
            <a:ext cx="1974742" cy="1488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75849" y="7102803"/>
            <a:ext cx="1551940" cy="2197100"/>
          </a:xfrm>
          <a:custGeom>
            <a:avLst/>
            <a:gdLst/>
            <a:ahLst/>
            <a:cxnLst/>
            <a:rect l="l" t="t" r="r" b="b"/>
            <a:pathLst>
              <a:path w="1551940" h="2197100">
                <a:moveTo>
                  <a:pt x="1551760" y="2196855"/>
                </a:moveTo>
                <a:lnTo>
                  <a:pt x="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77776" y="9247325"/>
            <a:ext cx="62230" cy="69850"/>
          </a:xfrm>
          <a:custGeom>
            <a:avLst/>
            <a:gdLst/>
            <a:ahLst/>
            <a:cxnLst/>
            <a:rect l="l" t="t" r="r" b="b"/>
            <a:pathLst>
              <a:path w="62229" h="69850">
                <a:moveTo>
                  <a:pt x="51315" y="0"/>
                </a:moveTo>
                <a:lnTo>
                  <a:pt x="37745" y="35222"/>
                </a:lnTo>
                <a:lnTo>
                  <a:pt x="0" y="36242"/>
                </a:lnTo>
                <a:lnTo>
                  <a:pt x="61920" y="69432"/>
                </a:lnTo>
                <a:lnTo>
                  <a:pt x="51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92920" y="7652120"/>
            <a:ext cx="1744259" cy="12096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815" y="7745197"/>
            <a:ext cx="1444981" cy="907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21312" y="5713183"/>
            <a:ext cx="2429572" cy="11749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0544" y="5465796"/>
            <a:ext cx="2278844" cy="17922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43626" y="5557758"/>
            <a:ext cx="1974742" cy="14888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78668" y="3036166"/>
            <a:ext cx="2275417" cy="17922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71022" y="3128177"/>
            <a:ext cx="1974742" cy="14888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78668" y="7484208"/>
            <a:ext cx="2275417" cy="17888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71022" y="7575031"/>
            <a:ext cx="1974742" cy="14888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96164" y="6302157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>
                <a:moveTo>
                  <a:pt x="0" y="0"/>
                </a:moveTo>
                <a:lnTo>
                  <a:pt x="1693443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75232" y="627074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41891" y="31412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8621" y="627074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20933" y="31412"/>
                </a:ln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35804" y="4899017"/>
            <a:ext cx="1480820" cy="1326515"/>
          </a:xfrm>
          <a:custGeom>
            <a:avLst/>
            <a:gdLst/>
            <a:ahLst/>
            <a:cxnLst/>
            <a:rect l="l" t="t" r="r" b="b"/>
            <a:pathLst>
              <a:path w="1480820" h="1326514">
                <a:moveTo>
                  <a:pt x="0" y="1326041"/>
                </a:moveTo>
                <a:lnTo>
                  <a:pt x="148044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20223" y="6173718"/>
            <a:ext cx="67945" cy="65405"/>
          </a:xfrm>
          <a:custGeom>
            <a:avLst/>
            <a:gdLst/>
            <a:ahLst/>
            <a:cxnLst/>
            <a:rect l="l" t="t" r="r" b="b"/>
            <a:pathLst>
              <a:path w="67945" h="65404">
                <a:moveTo>
                  <a:pt x="25833" y="0"/>
                </a:moveTo>
                <a:lnTo>
                  <a:pt x="0" y="65313"/>
                </a:lnTo>
                <a:lnTo>
                  <a:pt x="67750" y="46792"/>
                </a:lnTo>
                <a:lnTo>
                  <a:pt x="31211" y="37368"/>
                </a:lnTo>
                <a:lnTo>
                  <a:pt x="258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664854" y="4884341"/>
            <a:ext cx="67945" cy="65405"/>
          </a:xfrm>
          <a:custGeom>
            <a:avLst/>
            <a:gdLst/>
            <a:ahLst/>
            <a:cxnLst/>
            <a:rect l="l" t="t" r="r" b="b"/>
            <a:pathLst>
              <a:path w="67945" h="65404">
                <a:moveTo>
                  <a:pt x="67775" y="0"/>
                </a:moveTo>
                <a:lnTo>
                  <a:pt x="0" y="18546"/>
                </a:lnTo>
                <a:lnTo>
                  <a:pt x="36564" y="27969"/>
                </a:lnTo>
                <a:lnTo>
                  <a:pt x="41917" y="65338"/>
                </a:lnTo>
                <a:lnTo>
                  <a:pt x="67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0080" y="6593792"/>
            <a:ext cx="1461770" cy="1075055"/>
          </a:xfrm>
          <a:custGeom>
            <a:avLst/>
            <a:gdLst/>
            <a:ahLst/>
            <a:cxnLst/>
            <a:rect l="l" t="t" r="r" b="b"/>
            <a:pathLst>
              <a:path w="1461770" h="1075054">
                <a:moveTo>
                  <a:pt x="0" y="0"/>
                </a:moveTo>
                <a:lnTo>
                  <a:pt x="1461517" y="107474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43217" y="6581378"/>
            <a:ext cx="69215" cy="62865"/>
          </a:xfrm>
          <a:custGeom>
            <a:avLst/>
            <a:gdLst/>
            <a:ahLst/>
            <a:cxnLst/>
            <a:rect l="l" t="t" r="r" b="b"/>
            <a:pathLst>
              <a:path w="69215" h="62865">
                <a:moveTo>
                  <a:pt x="0" y="0"/>
                </a:moveTo>
                <a:lnTo>
                  <a:pt x="31990" y="62548"/>
                </a:lnTo>
                <a:lnTo>
                  <a:pt x="33749" y="24828"/>
                </a:lnTo>
                <a:lnTo>
                  <a:pt x="69208" y="1191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670005" y="7618951"/>
            <a:ext cx="69850" cy="62865"/>
          </a:xfrm>
          <a:custGeom>
            <a:avLst/>
            <a:gdLst/>
            <a:ahLst/>
            <a:cxnLst/>
            <a:rect l="l" t="t" r="r" b="b"/>
            <a:pathLst>
              <a:path w="69850" h="62865">
                <a:moveTo>
                  <a:pt x="37217" y="0"/>
                </a:moveTo>
                <a:lnTo>
                  <a:pt x="35483" y="37720"/>
                </a:lnTo>
                <a:lnTo>
                  <a:pt x="0" y="50637"/>
                </a:lnTo>
                <a:lnTo>
                  <a:pt x="69233" y="62548"/>
                </a:lnTo>
                <a:lnTo>
                  <a:pt x="37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63646" y="1785374"/>
            <a:ext cx="2275417" cy="17888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5396" y="1876571"/>
            <a:ext cx="1974742" cy="14888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6898" y="2747878"/>
            <a:ext cx="3004185" cy="1191895"/>
          </a:xfrm>
          <a:custGeom>
            <a:avLst/>
            <a:gdLst/>
            <a:ahLst/>
            <a:cxnLst/>
            <a:rect l="l" t="t" r="r" b="b"/>
            <a:pathLst>
              <a:path w="3004184" h="1191895">
                <a:moveTo>
                  <a:pt x="0" y="0"/>
                </a:moveTo>
                <a:lnTo>
                  <a:pt x="3003954" y="1191368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47447" y="2734107"/>
            <a:ext cx="70485" cy="58419"/>
          </a:xfrm>
          <a:custGeom>
            <a:avLst/>
            <a:gdLst/>
            <a:ahLst/>
            <a:cxnLst/>
            <a:rect l="l" t="t" r="r" b="b"/>
            <a:pathLst>
              <a:path w="70484" h="58419">
                <a:moveTo>
                  <a:pt x="69987" y="0"/>
                </a:moveTo>
                <a:lnTo>
                  <a:pt x="0" y="6031"/>
                </a:lnTo>
                <a:lnTo>
                  <a:pt x="46817" y="58402"/>
                </a:lnTo>
                <a:lnTo>
                  <a:pt x="38926" y="21486"/>
                </a:lnTo>
                <a:lnTo>
                  <a:pt x="699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721873" y="3895219"/>
            <a:ext cx="70485" cy="58419"/>
          </a:xfrm>
          <a:custGeom>
            <a:avLst/>
            <a:gdLst/>
            <a:ahLst/>
            <a:cxnLst/>
            <a:rect l="l" t="t" r="r" b="b"/>
            <a:pathLst>
              <a:path w="70484" h="58420">
                <a:moveTo>
                  <a:pt x="23169" y="0"/>
                </a:moveTo>
                <a:lnTo>
                  <a:pt x="31035" y="36916"/>
                </a:lnTo>
                <a:lnTo>
                  <a:pt x="0" y="58377"/>
                </a:lnTo>
                <a:lnTo>
                  <a:pt x="69987" y="52371"/>
                </a:lnTo>
                <a:lnTo>
                  <a:pt x="23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64931" y="2881980"/>
            <a:ext cx="1514660" cy="10623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655751" y="2972145"/>
            <a:ext cx="1214618" cy="7626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51" rIns="0" bIns="0" rtlCol="0">
            <a:spAutoFit/>
          </a:bodyPr>
          <a:lstStyle/>
          <a:p>
            <a:pPr marL="3587115">
              <a:lnSpc>
                <a:spcPct val="100000"/>
              </a:lnSpc>
            </a:pPr>
            <a:r>
              <a:rPr sz="8250" spc="-45" dirty="0"/>
              <a:t>origins</a:t>
            </a:r>
            <a:r>
              <a:rPr sz="8250" spc="-30" dirty="0"/>
              <a:t>:</a:t>
            </a:r>
            <a:r>
              <a:rPr sz="8250" spc="585" dirty="0">
                <a:latin typeface="Times New Roman"/>
                <a:cs typeface="Times New Roman"/>
              </a:rPr>
              <a:t> </a:t>
            </a:r>
            <a:r>
              <a:rPr sz="8250" spc="-60" dirty="0"/>
              <a:t>hubs</a:t>
            </a:r>
            <a:endParaRPr sz="8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1641" y="9338125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03919" y="9430340"/>
            <a:ext cx="1974742" cy="1488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75849" y="7102803"/>
            <a:ext cx="1551940" cy="2197100"/>
          </a:xfrm>
          <a:custGeom>
            <a:avLst/>
            <a:gdLst/>
            <a:ahLst/>
            <a:cxnLst/>
            <a:rect l="l" t="t" r="r" b="b"/>
            <a:pathLst>
              <a:path w="1551940" h="2197100">
                <a:moveTo>
                  <a:pt x="1551760" y="2196855"/>
                </a:moveTo>
                <a:lnTo>
                  <a:pt x="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77776" y="9247325"/>
            <a:ext cx="62230" cy="69850"/>
          </a:xfrm>
          <a:custGeom>
            <a:avLst/>
            <a:gdLst/>
            <a:ahLst/>
            <a:cxnLst/>
            <a:rect l="l" t="t" r="r" b="b"/>
            <a:pathLst>
              <a:path w="62229" h="69850">
                <a:moveTo>
                  <a:pt x="51315" y="0"/>
                </a:moveTo>
                <a:lnTo>
                  <a:pt x="37745" y="35222"/>
                </a:lnTo>
                <a:lnTo>
                  <a:pt x="0" y="36242"/>
                </a:lnTo>
                <a:lnTo>
                  <a:pt x="61920" y="69432"/>
                </a:lnTo>
                <a:lnTo>
                  <a:pt x="51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92920" y="7652120"/>
            <a:ext cx="1744259" cy="12096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815" y="7745197"/>
            <a:ext cx="1444981" cy="907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21312" y="5713183"/>
            <a:ext cx="2429572" cy="11749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0544" y="5465796"/>
            <a:ext cx="2278844" cy="17922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43626" y="5557758"/>
            <a:ext cx="1974742" cy="14888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78668" y="3036166"/>
            <a:ext cx="2275417" cy="17922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71022" y="3128177"/>
            <a:ext cx="1974742" cy="14888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78668" y="7484208"/>
            <a:ext cx="2275417" cy="17888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71022" y="7575031"/>
            <a:ext cx="1974742" cy="14888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96164" y="6302157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>
                <a:moveTo>
                  <a:pt x="0" y="0"/>
                </a:moveTo>
                <a:lnTo>
                  <a:pt x="1693443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75232" y="627074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41891" y="31412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8621" y="627074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20933" y="31412"/>
                </a:ln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35804" y="4899017"/>
            <a:ext cx="1480820" cy="1326515"/>
          </a:xfrm>
          <a:custGeom>
            <a:avLst/>
            <a:gdLst/>
            <a:ahLst/>
            <a:cxnLst/>
            <a:rect l="l" t="t" r="r" b="b"/>
            <a:pathLst>
              <a:path w="1480820" h="1326514">
                <a:moveTo>
                  <a:pt x="0" y="1326041"/>
                </a:moveTo>
                <a:lnTo>
                  <a:pt x="148044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20223" y="6173718"/>
            <a:ext cx="67945" cy="65405"/>
          </a:xfrm>
          <a:custGeom>
            <a:avLst/>
            <a:gdLst/>
            <a:ahLst/>
            <a:cxnLst/>
            <a:rect l="l" t="t" r="r" b="b"/>
            <a:pathLst>
              <a:path w="67945" h="65404">
                <a:moveTo>
                  <a:pt x="25833" y="0"/>
                </a:moveTo>
                <a:lnTo>
                  <a:pt x="0" y="65313"/>
                </a:lnTo>
                <a:lnTo>
                  <a:pt x="67750" y="46792"/>
                </a:lnTo>
                <a:lnTo>
                  <a:pt x="31211" y="37368"/>
                </a:lnTo>
                <a:lnTo>
                  <a:pt x="258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664854" y="4884341"/>
            <a:ext cx="67945" cy="65405"/>
          </a:xfrm>
          <a:custGeom>
            <a:avLst/>
            <a:gdLst/>
            <a:ahLst/>
            <a:cxnLst/>
            <a:rect l="l" t="t" r="r" b="b"/>
            <a:pathLst>
              <a:path w="67945" h="65404">
                <a:moveTo>
                  <a:pt x="67775" y="0"/>
                </a:moveTo>
                <a:lnTo>
                  <a:pt x="0" y="18546"/>
                </a:lnTo>
                <a:lnTo>
                  <a:pt x="36564" y="27969"/>
                </a:lnTo>
                <a:lnTo>
                  <a:pt x="41917" y="65338"/>
                </a:lnTo>
                <a:lnTo>
                  <a:pt x="67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0080" y="6593792"/>
            <a:ext cx="1461770" cy="1075055"/>
          </a:xfrm>
          <a:custGeom>
            <a:avLst/>
            <a:gdLst/>
            <a:ahLst/>
            <a:cxnLst/>
            <a:rect l="l" t="t" r="r" b="b"/>
            <a:pathLst>
              <a:path w="1461770" h="1075054">
                <a:moveTo>
                  <a:pt x="0" y="0"/>
                </a:moveTo>
                <a:lnTo>
                  <a:pt x="1461517" y="107474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43217" y="6581378"/>
            <a:ext cx="69215" cy="62865"/>
          </a:xfrm>
          <a:custGeom>
            <a:avLst/>
            <a:gdLst/>
            <a:ahLst/>
            <a:cxnLst/>
            <a:rect l="l" t="t" r="r" b="b"/>
            <a:pathLst>
              <a:path w="69215" h="62865">
                <a:moveTo>
                  <a:pt x="0" y="0"/>
                </a:moveTo>
                <a:lnTo>
                  <a:pt x="31990" y="62548"/>
                </a:lnTo>
                <a:lnTo>
                  <a:pt x="33749" y="24828"/>
                </a:lnTo>
                <a:lnTo>
                  <a:pt x="69208" y="1191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670005" y="7618951"/>
            <a:ext cx="69850" cy="62865"/>
          </a:xfrm>
          <a:custGeom>
            <a:avLst/>
            <a:gdLst/>
            <a:ahLst/>
            <a:cxnLst/>
            <a:rect l="l" t="t" r="r" b="b"/>
            <a:pathLst>
              <a:path w="69850" h="62865">
                <a:moveTo>
                  <a:pt x="37217" y="0"/>
                </a:moveTo>
                <a:lnTo>
                  <a:pt x="35483" y="37720"/>
                </a:lnTo>
                <a:lnTo>
                  <a:pt x="0" y="50637"/>
                </a:lnTo>
                <a:lnTo>
                  <a:pt x="69233" y="62548"/>
                </a:lnTo>
                <a:lnTo>
                  <a:pt x="37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63646" y="1785374"/>
            <a:ext cx="2275417" cy="17888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5396" y="1876571"/>
            <a:ext cx="1974742" cy="14888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6898" y="2747878"/>
            <a:ext cx="3004185" cy="1191895"/>
          </a:xfrm>
          <a:custGeom>
            <a:avLst/>
            <a:gdLst/>
            <a:ahLst/>
            <a:cxnLst/>
            <a:rect l="l" t="t" r="r" b="b"/>
            <a:pathLst>
              <a:path w="3004184" h="1191895">
                <a:moveTo>
                  <a:pt x="0" y="0"/>
                </a:moveTo>
                <a:lnTo>
                  <a:pt x="3003954" y="1191368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47447" y="2734107"/>
            <a:ext cx="70485" cy="58419"/>
          </a:xfrm>
          <a:custGeom>
            <a:avLst/>
            <a:gdLst/>
            <a:ahLst/>
            <a:cxnLst/>
            <a:rect l="l" t="t" r="r" b="b"/>
            <a:pathLst>
              <a:path w="70484" h="58419">
                <a:moveTo>
                  <a:pt x="69987" y="0"/>
                </a:moveTo>
                <a:lnTo>
                  <a:pt x="0" y="6031"/>
                </a:lnTo>
                <a:lnTo>
                  <a:pt x="46817" y="58402"/>
                </a:lnTo>
                <a:lnTo>
                  <a:pt x="38926" y="21486"/>
                </a:lnTo>
                <a:lnTo>
                  <a:pt x="699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721873" y="3895219"/>
            <a:ext cx="70485" cy="58419"/>
          </a:xfrm>
          <a:custGeom>
            <a:avLst/>
            <a:gdLst/>
            <a:ahLst/>
            <a:cxnLst/>
            <a:rect l="l" t="t" r="r" b="b"/>
            <a:pathLst>
              <a:path w="70484" h="58420">
                <a:moveTo>
                  <a:pt x="23169" y="0"/>
                </a:moveTo>
                <a:lnTo>
                  <a:pt x="31035" y="36916"/>
                </a:lnTo>
                <a:lnTo>
                  <a:pt x="0" y="58377"/>
                </a:lnTo>
                <a:lnTo>
                  <a:pt x="69987" y="52371"/>
                </a:lnTo>
                <a:lnTo>
                  <a:pt x="23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64931" y="2881980"/>
            <a:ext cx="1514660" cy="10623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655751" y="2972145"/>
            <a:ext cx="1214618" cy="7626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36829" y="3573353"/>
            <a:ext cx="1250950" cy="1888489"/>
          </a:xfrm>
          <a:custGeom>
            <a:avLst/>
            <a:gdLst/>
            <a:ahLst/>
            <a:cxnLst/>
            <a:rect l="l" t="t" r="r" b="b"/>
            <a:pathLst>
              <a:path w="1250950" h="1888489">
                <a:moveTo>
                  <a:pt x="0" y="1888151"/>
                </a:moveTo>
                <a:lnTo>
                  <a:pt x="1250399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25270" y="5409209"/>
            <a:ext cx="60960" cy="69850"/>
          </a:xfrm>
          <a:custGeom>
            <a:avLst/>
            <a:gdLst/>
            <a:ahLst/>
            <a:cxnLst/>
            <a:rect l="l" t="t" r="r" b="b"/>
            <a:pathLst>
              <a:path w="60960" h="69850">
                <a:moveTo>
                  <a:pt x="8493" y="0"/>
                </a:moveTo>
                <a:lnTo>
                  <a:pt x="0" y="69736"/>
                </a:lnTo>
                <a:lnTo>
                  <a:pt x="60715" y="34805"/>
                </a:lnTo>
                <a:lnTo>
                  <a:pt x="23119" y="34805"/>
                </a:lnTo>
                <a:lnTo>
                  <a:pt x="8493" y="0"/>
                </a:lnTo>
                <a:close/>
              </a:path>
              <a:path w="60960" h="69850">
                <a:moveTo>
                  <a:pt x="60890" y="34704"/>
                </a:moveTo>
                <a:lnTo>
                  <a:pt x="23119" y="34805"/>
                </a:lnTo>
                <a:lnTo>
                  <a:pt x="60715" y="34805"/>
                </a:lnTo>
                <a:lnTo>
                  <a:pt x="60890" y="34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38577" y="3554907"/>
            <a:ext cx="60960" cy="69850"/>
          </a:xfrm>
          <a:custGeom>
            <a:avLst/>
            <a:gdLst/>
            <a:ahLst/>
            <a:cxnLst/>
            <a:rect l="l" t="t" r="r" b="b"/>
            <a:pathLst>
              <a:path w="60959" h="69850">
                <a:moveTo>
                  <a:pt x="56610" y="34930"/>
                </a:moveTo>
                <a:lnTo>
                  <a:pt x="37745" y="34930"/>
                </a:lnTo>
                <a:lnTo>
                  <a:pt x="52371" y="69736"/>
                </a:lnTo>
                <a:lnTo>
                  <a:pt x="56610" y="34930"/>
                </a:lnTo>
                <a:close/>
              </a:path>
              <a:path w="60959" h="69850">
                <a:moveTo>
                  <a:pt x="60865" y="0"/>
                </a:moveTo>
                <a:lnTo>
                  <a:pt x="0" y="35056"/>
                </a:lnTo>
                <a:lnTo>
                  <a:pt x="56610" y="34930"/>
                </a:lnTo>
                <a:lnTo>
                  <a:pt x="60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80764" y="3882601"/>
            <a:ext cx="1518088" cy="10657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73947" y="3975676"/>
            <a:ext cx="1214619" cy="7626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51" rIns="0" bIns="0" rtlCol="0">
            <a:spAutoFit/>
          </a:bodyPr>
          <a:lstStyle/>
          <a:p>
            <a:pPr marL="3587115">
              <a:lnSpc>
                <a:spcPct val="100000"/>
              </a:lnSpc>
            </a:pPr>
            <a:r>
              <a:rPr sz="8250" spc="-45" dirty="0"/>
              <a:t>origins</a:t>
            </a:r>
            <a:r>
              <a:rPr sz="8250" spc="-30" dirty="0"/>
              <a:t>:</a:t>
            </a:r>
            <a:r>
              <a:rPr sz="8250" spc="585" dirty="0">
                <a:latin typeface="Times New Roman"/>
                <a:cs typeface="Times New Roman"/>
              </a:rPr>
              <a:t> </a:t>
            </a:r>
            <a:r>
              <a:rPr sz="8250" spc="-60" dirty="0"/>
              <a:t>hubs</a:t>
            </a:r>
            <a:endParaRPr sz="8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3646" y="9293576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5396" y="9386167"/>
            <a:ext cx="1974742" cy="1488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46280" y="7186361"/>
            <a:ext cx="692150" cy="2081530"/>
          </a:xfrm>
          <a:custGeom>
            <a:avLst/>
            <a:gdLst/>
            <a:ahLst/>
            <a:cxnLst/>
            <a:rect l="l" t="t" r="r" b="b"/>
            <a:pathLst>
              <a:path w="692150" h="2081529">
                <a:moveTo>
                  <a:pt x="0" y="2081088"/>
                </a:moveTo>
                <a:lnTo>
                  <a:pt x="691983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29695" y="9217787"/>
            <a:ext cx="59690" cy="69850"/>
          </a:xfrm>
          <a:custGeom>
            <a:avLst/>
            <a:gdLst/>
            <a:ahLst/>
            <a:cxnLst/>
            <a:rect l="l" t="t" r="r" b="b"/>
            <a:pathLst>
              <a:path w="59690" h="69850">
                <a:moveTo>
                  <a:pt x="0" y="0"/>
                </a:moveTo>
                <a:lnTo>
                  <a:pt x="9976" y="69519"/>
                </a:lnTo>
                <a:lnTo>
                  <a:pt x="49668" y="29774"/>
                </a:lnTo>
                <a:lnTo>
                  <a:pt x="23195" y="29774"/>
                </a:lnTo>
                <a:lnTo>
                  <a:pt x="0" y="0"/>
                </a:lnTo>
                <a:close/>
              </a:path>
              <a:path w="59690" h="69850">
                <a:moveTo>
                  <a:pt x="59608" y="19820"/>
                </a:moveTo>
                <a:lnTo>
                  <a:pt x="23195" y="29774"/>
                </a:lnTo>
                <a:lnTo>
                  <a:pt x="49668" y="29774"/>
                </a:lnTo>
                <a:lnTo>
                  <a:pt x="59608" y="19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71749" y="7652120"/>
            <a:ext cx="1744259" cy="12096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61790" y="7745197"/>
            <a:ext cx="1444981" cy="907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9572" y="5438390"/>
            <a:ext cx="2275417" cy="1788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1699" y="5528305"/>
            <a:ext cx="1974742" cy="14888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78668" y="3008759"/>
            <a:ext cx="2275417" cy="1788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71022" y="3098725"/>
            <a:ext cx="1974742" cy="14888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78668" y="7453366"/>
            <a:ext cx="2275417" cy="17922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71022" y="7545586"/>
            <a:ext cx="1974742" cy="14888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4785" y="6361062"/>
            <a:ext cx="2325370" cy="0"/>
          </a:xfrm>
          <a:custGeom>
            <a:avLst/>
            <a:gdLst/>
            <a:ahLst/>
            <a:cxnLst/>
            <a:rect l="l" t="t" r="r" b="b"/>
            <a:pathLst>
              <a:path w="2325370">
                <a:moveTo>
                  <a:pt x="0" y="0"/>
                </a:moveTo>
                <a:lnTo>
                  <a:pt x="2325315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43852" y="632965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41891" y="31412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49415" y="632965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20958" y="31412"/>
                </a:ln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62797" y="4575768"/>
            <a:ext cx="1873885" cy="1527810"/>
          </a:xfrm>
          <a:custGeom>
            <a:avLst/>
            <a:gdLst/>
            <a:ahLst/>
            <a:cxnLst/>
            <a:rect l="l" t="t" r="r" b="b"/>
            <a:pathLst>
              <a:path w="1873884" h="1527810">
                <a:moveTo>
                  <a:pt x="0" y="1527660"/>
                </a:moveTo>
                <a:lnTo>
                  <a:pt x="1873601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46589" y="6052615"/>
            <a:ext cx="68580" cy="64135"/>
          </a:xfrm>
          <a:custGeom>
            <a:avLst/>
            <a:gdLst/>
            <a:ahLst/>
            <a:cxnLst/>
            <a:rect l="l" t="t" r="r" b="b"/>
            <a:pathLst>
              <a:path w="68579" h="64135">
                <a:moveTo>
                  <a:pt x="28824" y="0"/>
                </a:moveTo>
                <a:lnTo>
                  <a:pt x="0" y="64056"/>
                </a:lnTo>
                <a:lnTo>
                  <a:pt x="68529" y="48702"/>
                </a:lnTo>
                <a:lnTo>
                  <a:pt x="32442" y="37569"/>
                </a:lnTo>
                <a:lnTo>
                  <a:pt x="28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85058" y="4561746"/>
            <a:ext cx="68580" cy="64135"/>
          </a:xfrm>
          <a:custGeom>
            <a:avLst/>
            <a:gdLst/>
            <a:ahLst/>
            <a:cxnLst/>
            <a:rect l="l" t="t" r="r" b="b"/>
            <a:pathLst>
              <a:path w="68579" h="64135">
                <a:moveTo>
                  <a:pt x="68529" y="0"/>
                </a:moveTo>
                <a:lnTo>
                  <a:pt x="0" y="15354"/>
                </a:lnTo>
                <a:lnTo>
                  <a:pt x="36086" y="26462"/>
                </a:lnTo>
                <a:lnTo>
                  <a:pt x="39705" y="64031"/>
                </a:lnTo>
                <a:lnTo>
                  <a:pt x="68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61364" y="6732888"/>
            <a:ext cx="1906270" cy="1591945"/>
          </a:xfrm>
          <a:custGeom>
            <a:avLst/>
            <a:gdLst/>
            <a:ahLst/>
            <a:cxnLst/>
            <a:rect l="l" t="t" r="r" b="b"/>
            <a:pathLst>
              <a:path w="1906270" h="1591945">
                <a:moveTo>
                  <a:pt x="0" y="0"/>
                </a:moveTo>
                <a:lnTo>
                  <a:pt x="1905969" y="1591415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45307" y="6719468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79" h="64770">
                <a:moveTo>
                  <a:pt x="0" y="0"/>
                </a:moveTo>
                <a:lnTo>
                  <a:pt x="28095" y="64383"/>
                </a:lnTo>
                <a:lnTo>
                  <a:pt x="32141" y="26838"/>
                </a:lnTo>
                <a:lnTo>
                  <a:pt x="68353" y="161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16018" y="8274143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79" h="64770">
                <a:moveTo>
                  <a:pt x="40283" y="0"/>
                </a:moveTo>
                <a:lnTo>
                  <a:pt x="36212" y="37544"/>
                </a:lnTo>
                <a:lnTo>
                  <a:pt x="0" y="48224"/>
                </a:lnTo>
                <a:lnTo>
                  <a:pt x="68379" y="64383"/>
                </a:lnTo>
                <a:lnTo>
                  <a:pt x="40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63646" y="1754530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55396" y="1847132"/>
            <a:ext cx="1974742" cy="14888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19079" y="3542845"/>
            <a:ext cx="1022350" cy="1877695"/>
          </a:xfrm>
          <a:custGeom>
            <a:avLst/>
            <a:gdLst/>
            <a:ahLst/>
            <a:cxnLst/>
            <a:rect l="l" t="t" r="r" b="b"/>
            <a:pathLst>
              <a:path w="1022350" h="1877695">
                <a:moveTo>
                  <a:pt x="1021815" y="1877622"/>
                </a:moveTo>
                <a:lnTo>
                  <a:pt x="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3274" y="5368649"/>
            <a:ext cx="57785" cy="70485"/>
          </a:xfrm>
          <a:custGeom>
            <a:avLst/>
            <a:gdLst/>
            <a:ahLst/>
            <a:cxnLst/>
            <a:rect l="l" t="t" r="r" b="b"/>
            <a:pathLst>
              <a:path w="57784" h="70485">
                <a:moveTo>
                  <a:pt x="0" y="30030"/>
                </a:moveTo>
                <a:lnTo>
                  <a:pt x="57623" y="70188"/>
                </a:lnTo>
                <a:lnTo>
                  <a:pt x="56345" y="33397"/>
                </a:lnTo>
                <a:lnTo>
                  <a:pt x="37594" y="33397"/>
                </a:lnTo>
                <a:lnTo>
                  <a:pt x="0" y="30030"/>
                </a:lnTo>
                <a:close/>
              </a:path>
              <a:path w="57784" h="70485">
                <a:moveTo>
                  <a:pt x="55185" y="0"/>
                </a:moveTo>
                <a:lnTo>
                  <a:pt x="37594" y="33397"/>
                </a:lnTo>
                <a:lnTo>
                  <a:pt x="56345" y="33397"/>
                </a:lnTo>
                <a:lnTo>
                  <a:pt x="55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8550" y="3523495"/>
            <a:ext cx="57785" cy="70485"/>
          </a:xfrm>
          <a:custGeom>
            <a:avLst/>
            <a:gdLst/>
            <a:ahLst/>
            <a:cxnLst/>
            <a:rect l="l" t="t" r="r" b="b"/>
            <a:pathLst>
              <a:path w="57784" h="70485">
                <a:moveTo>
                  <a:pt x="0" y="0"/>
                </a:moveTo>
                <a:lnTo>
                  <a:pt x="2437" y="70213"/>
                </a:lnTo>
                <a:lnTo>
                  <a:pt x="20003" y="36790"/>
                </a:lnTo>
                <a:lnTo>
                  <a:pt x="52791" y="36790"/>
                </a:lnTo>
                <a:lnTo>
                  <a:pt x="0" y="0"/>
                </a:lnTo>
                <a:close/>
              </a:path>
              <a:path w="57784" h="70485">
                <a:moveTo>
                  <a:pt x="52791" y="36790"/>
                </a:moveTo>
                <a:lnTo>
                  <a:pt x="20003" y="36790"/>
                </a:lnTo>
                <a:lnTo>
                  <a:pt x="57623" y="40157"/>
                </a:lnTo>
                <a:lnTo>
                  <a:pt x="52791" y="36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88278" y="4029964"/>
            <a:ext cx="1514660" cy="10657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79575" y="4122903"/>
            <a:ext cx="1214619" cy="7626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61471" y="5438390"/>
            <a:ext cx="2556412" cy="17888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53597" y="5528305"/>
            <a:ext cx="2254506" cy="14888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0089" y="5919318"/>
            <a:ext cx="986553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03655" y="5021117"/>
            <a:ext cx="986552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03655" y="7170923"/>
            <a:ext cx="986552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51" rIns="0" bIns="0" rtlCol="0">
            <a:spAutoFit/>
          </a:bodyPr>
          <a:lstStyle/>
          <a:p>
            <a:pPr marL="3587115">
              <a:lnSpc>
                <a:spcPct val="100000"/>
              </a:lnSpc>
            </a:pPr>
            <a:r>
              <a:rPr sz="8250" spc="-45" dirty="0"/>
              <a:t>origins</a:t>
            </a:r>
            <a:r>
              <a:rPr sz="8250" spc="-30" dirty="0"/>
              <a:t>:</a:t>
            </a:r>
            <a:r>
              <a:rPr sz="8250" spc="585" dirty="0">
                <a:latin typeface="Times New Roman"/>
                <a:cs typeface="Times New Roman"/>
              </a:rPr>
              <a:t> </a:t>
            </a:r>
            <a:r>
              <a:rPr sz="8250" spc="-60" dirty="0"/>
              <a:t>hubs</a:t>
            </a:r>
            <a:endParaRPr sz="8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3646" y="9293576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5396" y="9386167"/>
            <a:ext cx="1974742" cy="1488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46280" y="7186361"/>
            <a:ext cx="692150" cy="2081530"/>
          </a:xfrm>
          <a:custGeom>
            <a:avLst/>
            <a:gdLst/>
            <a:ahLst/>
            <a:cxnLst/>
            <a:rect l="l" t="t" r="r" b="b"/>
            <a:pathLst>
              <a:path w="692150" h="2081529">
                <a:moveTo>
                  <a:pt x="0" y="2081088"/>
                </a:moveTo>
                <a:lnTo>
                  <a:pt x="691983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29695" y="9217787"/>
            <a:ext cx="59690" cy="69850"/>
          </a:xfrm>
          <a:custGeom>
            <a:avLst/>
            <a:gdLst/>
            <a:ahLst/>
            <a:cxnLst/>
            <a:rect l="l" t="t" r="r" b="b"/>
            <a:pathLst>
              <a:path w="59690" h="69850">
                <a:moveTo>
                  <a:pt x="0" y="0"/>
                </a:moveTo>
                <a:lnTo>
                  <a:pt x="9976" y="69519"/>
                </a:lnTo>
                <a:lnTo>
                  <a:pt x="49668" y="29774"/>
                </a:lnTo>
                <a:lnTo>
                  <a:pt x="23195" y="29774"/>
                </a:lnTo>
                <a:lnTo>
                  <a:pt x="0" y="0"/>
                </a:lnTo>
                <a:close/>
              </a:path>
              <a:path w="59690" h="69850">
                <a:moveTo>
                  <a:pt x="59608" y="19820"/>
                </a:moveTo>
                <a:lnTo>
                  <a:pt x="23195" y="29774"/>
                </a:lnTo>
                <a:lnTo>
                  <a:pt x="49668" y="29774"/>
                </a:lnTo>
                <a:lnTo>
                  <a:pt x="59608" y="19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71749" y="7652120"/>
            <a:ext cx="1744259" cy="12096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61790" y="7745197"/>
            <a:ext cx="1444981" cy="907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9572" y="5438390"/>
            <a:ext cx="2275417" cy="1788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1699" y="5528305"/>
            <a:ext cx="1974742" cy="14888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78668" y="3008759"/>
            <a:ext cx="2275417" cy="1788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71022" y="3098725"/>
            <a:ext cx="1974742" cy="14888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78668" y="7453366"/>
            <a:ext cx="2275417" cy="17922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71022" y="7545586"/>
            <a:ext cx="1974742" cy="14888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4785" y="6361062"/>
            <a:ext cx="2325370" cy="0"/>
          </a:xfrm>
          <a:custGeom>
            <a:avLst/>
            <a:gdLst/>
            <a:ahLst/>
            <a:cxnLst/>
            <a:rect l="l" t="t" r="r" b="b"/>
            <a:pathLst>
              <a:path w="2325370">
                <a:moveTo>
                  <a:pt x="0" y="0"/>
                </a:moveTo>
                <a:lnTo>
                  <a:pt x="2325315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43852" y="632965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41891" y="31412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49415" y="632965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20958" y="31412"/>
                </a:ln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62797" y="4575768"/>
            <a:ext cx="1873885" cy="1527810"/>
          </a:xfrm>
          <a:custGeom>
            <a:avLst/>
            <a:gdLst/>
            <a:ahLst/>
            <a:cxnLst/>
            <a:rect l="l" t="t" r="r" b="b"/>
            <a:pathLst>
              <a:path w="1873884" h="1527810">
                <a:moveTo>
                  <a:pt x="0" y="1527660"/>
                </a:moveTo>
                <a:lnTo>
                  <a:pt x="1873601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46589" y="6052615"/>
            <a:ext cx="68580" cy="64135"/>
          </a:xfrm>
          <a:custGeom>
            <a:avLst/>
            <a:gdLst/>
            <a:ahLst/>
            <a:cxnLst/>
            <a:rect l="l" t="t" r="r" b="b"/>
            <a:pathLst>
              <a:path w="68579" h="64135">
                <a:moveTo>
                  <a:pt x="28824" y="0"/>
                </a:moveTo>
                <a:lnTo>
                  <a:pt x="0" y="64056"/>
                </a:lnTo>
                <a:lnTo>
                  <a:pt x="68529" y="48702"/>
                </a:lnTo>
                <a:lnTo>
                  <a:pt x="32442" y="37569"/>
                </a:lnTo>
                <a:lnTo>
                  <a:pt x="28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85058" y="4561746"/>
            <a:ext cx="68580" cy="64135"/>
          </a:xfrm>
          <a:custGeom>
            <a:avLst/>
            <a:gdLst/>
            <a:ahLst/>
            <a:cxnLst/>
            <a:rect l="l" t="t" r="r" b="b"/>
            <a:pathLst>
              <a:path w="68579" h="64135">
                <a:moveTo>
                  <a:pt x="68529" y="0"/>
                </a:moveTo>
                <a:lnTo>
                  <a:pt x="0" y="15354"/>
                </a:lnTo>
                <a:lnTo>
                  <a:pt x="36086" y="26462"/>
                </a:lnTo>
                <a:lnTo>
                  <a:pt x="39705" y="64031"/>
                </a:lnTo>
                <a:lnTo>
                  <a:pt x="68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61364" y="6732888"/>
            <a:ext cx="1906270" cy="1591945"/>
          </a:xfrm>
          <a:custGeom>
            <a:avLst/>
            <a:gdLst/>
            <a:ahLst/>
            <a:cxnLst/>
            <a:rect l="l" t="t" r="r" b="b"/>
            <a:pathLst>
              <a:path w="1906270" h="1591945">
                <a:moveTo>
                  <a:pt x="0" y="0"/>
                </a:moveTo>
                <a:lnTo>
                  <a:pt x="1905969" y="1591415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45307" y="6719468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79" h="64770">
                <a:moveTo>
                  <a:pt x="0" y="0"/>
                </a:moveTo>
                <a:lnTo>
                  <a:pt x="28095" y="64383"/>
                </a:lnTo>
                <a:lnTo>
                  <a:pt x="32141" y="26838"/>
                </a:lnTo>
                <a:lnTo>
                  <a:pt x="68353" y="161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16018" y="8274143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79" h="64770">
                <a:moveTo>
                  <a:pt x="40283" y="0"/>
                </a:moveTo>
                <a:lnTo>
                  <a:pt x="36212" y="37544"/>
                </a:lnTo>
                <a:lnTo>
                  <a:pt x="0" y="48224"/>
                </a:lnTo>
                <a:lnTo>
                  <a:pt x="68353" y="64383"/>
                </a:lnTo>
                <a:lnTo>
                  <a:pt x="40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63646" y="1754530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55396" y="1847132"/>
            <a:ext cx="1974742" cy="14888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19079" y="3542845"/>
            <a:ext cx="1022350" cy="1877695"/>
          </a:xfrm>
          <a:custGeom>
            <a:avLst/>
            <a:gdLst/>
            <a:ahLst/>
            <a:cxnLst/>
            <a:rect l="l" t="t" r="r" b="b"/>
            <a:pathLst>
              <a:path w="1022350" h="1877695">
                <a:moveTo>
                  <a:pt x="1021815" y="1877622"/>
                </a:moveTo>
                <a:lnTo>
                  <a:pt x="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3274" y="5368649"/>
            <a:ext cx="57785" cy="70485"/>
          </a:xfrm>
          <a:custGeom>
            <a:avLst/>
            <a:gdLst/>
            <a:ahLst/>
            <a:cxnLst/>
            <a:rect l="l" t="t" r="r" b="b"/>
            <a:pathLst>
              <a:path w="57784" h="70485">
                <a:moveTo>
                  <a:pt x="0" y="30030"/>
                </a:moveTo>
                <a:lnTo>
                  <a:pt x="57623" y="70188"/>
                </a:lnTo>
                <a:lnTo>
                  <a:pt x="56345" y="33397"/>
                </a:lnTo>
                <a:lnTo>
                  <a:pt x="37594" y="33397"/>
                </a:lnTo>
                <a:lnTo>
                  <a:pt x="0" y="30030"/>
                </a:lnTo>
                <a:close/>
              </a:path>
              <a:path w="57784" h="70485">
                <a:moveTo>
                  <a:pt x="55185" y="0"/>
                </a:moveTo>
                <a:lnTo>
                  <a:pt x="37594" y="33397"/>
                </a:lnTo>
                <a:lnTo>
                  <a:pt x="56345" y="33397"/>
                </a:lnTo>
                <a:lnTo>
                  <a:pt x="55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8550" y="3523495"/>
            <a:ext cx="57785" cy="70485"/>
          </a:xfrm>
          <a:custGeom>
            <a:avLst/>
            <a:gdLst/>
            <a:ahLst/>
            <a:cxnLst/>
            <a:rect l="l" t="t" r="r" b="b"/>
            <a:pathLst>
              <a:path w="57784" h="70485">
                <a:moveTo>
                  <a:pt x="0" y="0"/>
                </a:moveTo>
                <a:lnTo>
                  <a:pt x="2437" y="70213"/>
                </a:lnTo>
                <a:lnTo>
                  <a:pt x="20003" y="36790"/>
                </a:lnTo>
                <a:lnTo>
                  <a:pt x="52791" y="36790"/>
                </a:lnTo>
                <a:lnTo>
                  <a:pt x="0" y="0"/>
                </a:lnTo>
                <a:close/>
              </a:path>
              <a:path w="57784" h="70485">
                <a:moveTo>
                  <a:pt x="52791" y="36790"/>
                </a:moveTo>
                <a:lnTo>
                  <a:pt x="20003" y="36790"/>
                </a:lnTo>
                <a:lnTo>
                  <a:pt x="57623" y="40157"/>
                </a:lnTo>
                <a:lnTo>
                  <a:pt x="52791" y="36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88278" y="4029964"/>
            <a:ext cx="1514660" cy="10657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79575" y="4122903"/>
            <a:ext cx="1214619" cy="7626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61471" y="5438390"/>
            <a:ext cx="2556412" cy="17888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53597" y="5528305"/>
            <a:ext cx="2254513" cy="14888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0089" y="5919318"/>
            <a:ext cx="986553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03655" y="5021117"/>
            <a:ext cx="986552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03655" y="7170923"/>
            <a:ext cx="986552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54522" y="3463258"/>
            <a:ext cx="1795145" cy="1974214"/>
          </a:xfrm>
          <a:custGeom>
            <a:avLst/>
            <a:gdLst/>
            <a:ahLst/>
            <a:cxnLst/>
            <a:rect l="l" t="t" r="r" b="b"/>
            <a:pathLst>
              <a:path w="1795145" h="1974214">
                <a:moveTo>
                  <a:pt x="0" y="1973845"/>
                </a:moveTo>
                <a:lnTo>
                  <a:pt x="1794793" y="0"/>
                </a:lnTo>
              </a:path>
            </a:pathLst>
          </a:custGeom>
          <a:ln w="1046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40449" y="5384984"/>
            <a:ext cx="66040" cy="67945"/>
          </a:xfrm>
          <a:custGeom>
            <a:avLst/>
            <a:gdLst/>
            <a:ahLst/>
            <a:cxnLst/>
            <a:rect l="l" t="t" r="r" b="b"/>
            <a:pathLst>
              <a:path w="66039" h="67945">
                <a:moveTo>
                  <a:pt x="19023" y="0"/>
                </a:moveTo>
                <a:lnTo>
                  <a:pt x="0" y="67625"/>
                </a:lnTo>
                <a:lnTo>
                  <a:pt x="65489" y="42268"/>
                </a:lnTo>
                <a:lnTo>
                  <a:pt x="28170" y="36614"/>
                </a:lnTo>
                <a:lnTo>
                  <a:pt x="190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98829" y="3446772"/>
            <a:ext cx="66040" cy="67945"/>
          </a:xfrm>
          <a:custGeom>
            <a:avLst/>
            <a:gdLst/>
            <a:ahLst/>
            <a:cxnLst/>
            <a:rect l="l" t="t" r="r" b="b"/>
            <a:pathLst>
              <a:path w="66040" h="67945">
                <a:moveTo>
                  <a:pt x="65514" y="0"/>
                </a:moveTo>
                <a:lnTo>
                  <a:pt x="0" y="25356"/>
                </a:lnTo>
                <a:lnTo>
                  <a:pt x="46490" y="67600"/>
                </a:lnTo>
                <a:lnTo>
                  <a:pt x="655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40360" y="2756372"/>
            <a:ext cx="2948305" cy="1153795"/>
          </a:xfrm>
          <a:custGeom>
            <a:avLst/>
            <a:gdLst/>
            <a:ahLst/>
            <a:cxnLst/>
            <a:rect l="l" t="t" r="r" b="b"/>
            <a:pathLst>
              <a:path w="2948304" h="1153795">
                <a:moveTo>
                  <a:pt x="2948291" y="1153372"/>
                </a:moveTo>
                <a:lnTo>
                  <a:pt x="0" y="0"/>
                </a:lnTo>
              </a:path>
            </a:pathLst>
          </a:custGeom>
          <a:ln w="1046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638190" y="3865214"/>
            <a:ext cx="70485" cy="59055"/>
          </a:xfrm>
          <a:custGeom>
            <a:avLst/>
            <a:gdLst/>
            <a:ahLst/>
            <a:cxnLst/>
            <a:rect l="l" t="t" r="r" b="b"/>
            <a:pathLst>
              <a:path w="70484" h="59054">
                <a:moveTo>
                  <a:pt x="22893" y="0"/>
                </a:moveTo>
                <a:lnTo>
                  <a:pt x="0" y="58528"/>
                </a:lnTo>
                <a:lnTo>
                  <a:pt x="69937" y="52145"/>
                </a:lnTo>
                <a:lnTo>
                  <a:pt x="228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19351" y="2741772"/>
            <a:ext cx="70485" cy="59055"/>
          </a:xfrm>
          <a:custGeom>
            <a:avLst/>
            <a:gdLst/>
            <a:ahLst/>
            <a:cxnLst/>
            <a:rect l="l" t="t" r="r" b="b"/>
            <a:pathLst>
              <a:path w="70484" h="59055">
                <a:moveTo>
                  <a:pt x="69962" y="0"/>
                </a:moveTo>
                <a:lnTo>
                  <a:pt x="0" y="6357"/>
                </a:lnTo>
                <a:lnTo>
                  <a:pt x="47068" y="58502"/>
                </a:lnTo>
                <a:lnTo>
                  <a:pt x="39001" y="21637"/>
                </a:lnTo>
                <a:lnTo>
                  <a:pt x="699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14120" y="7176686"/>
            <a:ext cx="1873885" cy="2225040"/>
          </a:xfrm>
          <a:custGeom>
            <a:avLst/>
            <a:gdLst/>
            <a:ahLst/>
            <a:cxnLst/>
            <a:rect l="l" t="t" r="r" b="b"/>
            <a:pathLst>
              <a:path w="1873884" h="2225040">
                <a:moveTo>
                  <a:pt x="0" y="0"/>
                </a:moveTo>
                <a:lnTo>
                  <a:pt x="1873576" y="2224915"/>
                </a:lnTo>
              </a:path>
            </a:pathLst>
          </a:custGeom>
          <a:ln w="1046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37637" y="9350467"/>
            <a:ext cx="64769" cy="68580"/>
          </a:xfrm>
          <a:custGeom>
            <a:avLst/>
            <a:gdLst/>
            <a:ahLst/>
            <a:cxnLst/>
            <a:rect l="l" t="t" r="r" b="b"/>
            <a:pathLst>
              <a:path w="64770" h="68579">
                <a:moveTo>
                  <a:pt x="48048" y="0"/>
                </a:moveTo>
                <a:lnTo>
                  <a:pt x="0" y="40474"/>
                </a:lnTo>
                <a:lnTo>
                  <a:pt x="64509" y="68293"/>
                </a:lnTo>
                <a:lnTo>
                  <a:pt x="48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57763" y="4205978"/>
            <a:ext cx="6959600" cy="1874520"/>
          </a:xfrm>
          <a:custGeom>
            <a:avLst/>
            <a:gdLst/>
            <a:ahLst/>
            <a:cxnLst/>
            <a:rect l="l" t="t" r="r" b="b"/>
            <a:pathLst>
              <a:path w="6959600" h="1874520">
                <a:moveTo>
                  <a:pt x="6959335" y="0"/>
                </a:moveTo>
                <a:lnTo>
                  <a:pt x="0" y="1874154"/>
                </a:lnTo>
              </a:path>
            </a:pathLst>
          </a:custGeom>
          <a:ln w="1046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668447" y="4186553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5" h="60960">
                <a:moveTo>
                  <a:pt x="0" y="0"/>
                </a:moveTo>
                <a:lnTo>
                  <a:pt x="16334" y="60664"/>
                </a:lnTo>
                <a:lnTo>
                  <a:pt x="68856" y="139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33990" y="6039875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4" h="60960">
                <a:moveTo>
                  <a:pt x="52496" y="0"/>
                </a:moveTo>
                <a:lnTo>
                  <a:pt x="0" y="46666"/>
                </a:lnTo>
                <a:lnTo>
                  <a:pt x="68831" y="60664"/>
                </a:lnTo>
                <a:lnTo>
                  <a:pt x="40434" y="35785"/>
                </a:lnTo>
                <a:lnTo>
                  <a:pt x="524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24509" y="6631186"/>
            <a:ext cx="6874509" cy="1946910"/>
          </a:xfrm>
          <a:custGeom>
            <a:avLst/>
            <a:gdLst/>
            <a:ahLst/>
            <a:cxnLst/>
            <a:rect l="l" t="t" r="r" b="b"/>
            <a:pathLst>
              <a:path w="6874509" h="1946909">
                <a:moveTo>
                  <a:pt x="6874295" y="1946880"/>
                </a:moveTo>
                <a:lnTo>
                  <a:pt x="0" y="0"/>
                </a:lnTo>
              </a:path>
            </a:pathLst>
          </a:custGeom>
          <a:ln w="1046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649951" y="8536427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5" h="60959">
                <a:moveTo>
                  <a:pt x="17113" y="0"/>
                </a:moveTo>
                <a:lnTo>
                  <a:pt x="0" y="60463"/>
                </a:lnTo>
                <a:lnTo>
                  <a:pt x="69007" y="47370"/>
                </a:lnTo>
                <a:lnTo>
                  <a:pt x="171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00836" y="6611384"/>
            <a:ext cx="69215" cy="60960"/>
          </a:xfrm>
          <a:custGeom>
            <a:avLst/>
            <a:gdLst/>
            <a:ahLst/>
            <a:cxnLst/>
            <a:rect l="l" t="t" r="r" b="b"/>
            <a:pathLst>
              <a:path w="69214" h="60959">
                <a:moveTo>
                  <a:pt x="69032" y="0"/>
                </a:moveTo>
                <a:lnTo>
                  <a:pt x="0" y="13092"/>
                </a:lnTo>
                <a:lnTo>
                  <a:pt x="51918" y="60437"/>
                </a:lnTo>
                <a:lnTo>
                  <a:pt x="40308" y="24501"/>
                </a:lnTo>
                <a:lnTo>
                  <a:pt x="69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51" rIns="0" bIns="0" rtlCol="0">
            <a:spAutoFit/>
          </a:bodyPr>
          <a:lstStyle/>
          <a:p>
            <a:pPr marL="3587115">
              <a:lnSpc>
                <a:spcPct val="100000"/>
              </a:lnSpc>
            </a:pPr>
            <a:r>
              <a:rPr sz="8250" spc="-45" dirty="0"/>
              <a:t>origins</a:t>
            </a:r>
            <a:r>
              <a:rPr sz="8250" spc="-30" dirty="0"/>
              <a:t>:</a:t>
            </a:r>
            <a:r>
              <a:rPr sz="8250" spc="585" dirty="0">
                <a:latin typeface="Times New Roman"/>
                <a:cs typeface="Times New Roman"/>
              </a:rPr>
              <a:t> </a:t>
            </a:r>
            <a:r>
              <a:rPr sz="8250" spc="-60" dirty="0"/>
              <a:t>hubs</a:t>
            </a:r>
            <a:endParaRPr sz="8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3646" y="9293576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5396" y="9386167"/>
            <a:ext cx="1974742" cy="1488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46280" y="7186361"/>
            <a:ext cx="692150" cy="2081530"/>
          </a:xfrm>
          <a:custGeom>
            <a:avLst/>
            <a:gdLst/>
            <a:ahLst/>
            <a:cxnLst/>
            <a:rect l="l" t="t" r="r" b="b"/>
            <a:pathLst>
              <a:path w="692150" h="2081529">
                <a:moveTo>
                  <a:pt x="0" y="2081088"/>
                </a:moveTo>
                <a:lnTo>
                  <a:pt x="691983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29695" y="9217787"/>
            <a:ext cx="59690" cy="69850"/>
          </a:xfrm>
          <a:custGeom>
            <a:avLst/>
            <a:gdLst/>
            <a:ahLst/>
            <a:cxnLst/>
            <a:rect l="l" t="t" r="r" b="b"/>
            <a:pathLst>
              <a:path w="59690" h="69850">
                <a:moveTo>
                  <a:pt x="0" y="0"/>
                </a:moveTo>
                <a:lnTo>
                  <a:pt x="9976" y="69519"/>
                </a:lnTo>
                <a:lnTo>
                  <a:pt x="49668" y="29774"/>
                </a:lnTo>
                <a:lnTo>
                  <a:pt x="23195" y="29774"/>
                </a:lnTo>
                <a:lnTo>
                  <a:pt x="0" y="0"/>
                </a:lnTo>
                <a:close/>
              </a:path>
              <a:path w="59690" h="69850">
                <a:moveTo>
                  <a:pt x="59608" y="19820"/>
                </a:moveTo>
                <a:lnTo>
                  <a:pt x="23195" y="29774"/>
                </a:lnTo>
                <a:lnTo>
                  <a:pt x="49668" y="29774"/>
                </a:lnTo>
                <a:lnTo>
                  <a:pt x="59608" y="19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71749" y="7652120"/>
            <a:ext cx="1744259" cy="12096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61790" y="7745197"/>
            <a:ext cx="1444981" cy="907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9572" y="5438390"/>
            <a:ext cx="2275417" cy="1788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1699" y="5528305"/>
            <a:ext cx="1974742" cy="14888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78668" y="3008759"/>
            <a:ext cx="2275417" cy="1788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71022" y="3098725"/>
            <a:ext cx="1974742" cy="14888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78668" y="7453366"/>
            <a:ext cx="2275417" cy="17922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71022" y="7545586"/>
            <a:ext cx="1974742" cy="14888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4785" y="6361062"/>
            <a:ext cx="2325370" cy="0"/>
          </a:xfrm>
          <a:custGeom>
            <a:avLst/>
            <a:gdLst/>
            <a:ahLst/>
            <a:cxnLst/>
            <a:rect l="l" t="t" r="r" b="b"/>
            <a:pathLst>
              <a:path w="2325370">
                <a:moveTo>
                  <a:pt x="0" y="0"/>
                </a:moveTo>
                <a:lnTo>
                  <a:pt x="2325315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43852" y="632965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41891" y="31412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49415" y="632965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20958" y="31412"/>
                </a:ln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62797" y="4575768"/>
            <a:ext cx="1873885" cy="1527810"/>
          </a:xfrm>
          <a:custGeom>
            <a:avLst/>
            <a:gdLst/>
            <a:ahLst/>
            <a:cxnLst/>
            <a:rect l="l" t="t" r="r" b="b"/>
            <a:pathLst>
              <a:path w="1873884" h="1527810">
                <a:moveTo>
                  <a:pt x="0" y="1527660"/>
                </a:moveTo>
                <a:lnTo>
                  <a:pt x="1873601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46589" y="6052615"/>
            <a:ext cx="68580" cy="64135"/>
          </a:xfrm>
          <a:custGeom>
            <a:avLst/>
            <a:gdLst/>
            <a:ahLst/>
            <a:cxnLst/>
            <a:rect l="l" t="t" r="r" b="b"/>
            <a:pathLst>
              <a:path w="68579" h="64135">
                <a:moveTo>
                  <a:pt x="28824" y="0"/>
                </a:moveTo>
                <a:lnTo>
                  <a:pt x="0" y="64056"/>
                </a:lnTo>
                <a:lnTo>
                  <a:pt x="68529" y="48702"/>
                </a:lnTo>
                <a:lnTo>
                  <a:pt x="32442" y="37569"/>
                </a:lnTo>
                <a:lnTo>
                  <a:pt x="28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85058" y="4561746"/>
            <a:ext cx="68580" cy="64135"/>
          </a:xfrm>
          <a:custGeom>
            <a:avLst/>
            <a:gdLst/>
            <a:ahLst/>
            <a:cxnLst/>
            <a:rect l="l" t="t" r="r" b="b"/>
            <a:pathLst>
              <a:path w="68579" h="64135">
                <a:moveTo>
                  <a:pt x="68529" y="0"/>
                </a:moveTo>
                <a:lnTo>
                  <a:pt x="0" y="15354"/>
                </a:lnTo>
                <a:lnTo>
                  <a:pt x="36086" y="26462"/>
                </a:lnTo>
                <a:lnTo>
                  <a:pt x="39705" y="64031"/>
                </a:lnTo>
                <a:lnTo>
                  <a:pt x="68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61364" y="6732888"/>
            <a:ext cx="1906270" cy="1591945"/>
          </a:xfrm>
          <a:custGeom>
            <a:avLst/>
            <a:gdLst/>
            <a:ahLst/>
            <a:cxnLst/>
            <a:rect l="l" t="t" r="r" b="b"/>
            <a:pathLst>
              <a:path w="1906270" h="1591945">
                <a:moveTo>
                  <a:pt x="0" y="0"/>
                </a:moveTo>
                <a:lnTo>
                  <a:pt x="1905969" y="1591415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45307" y="6719468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79" h="64770">
                <a:moveTo>
                  <a:pt x="0" y="0"/>
                </a:moveTo>
                <a:lnTo>
                  <a:pt x="28095" y="64383"/>
                </a:lnTo>
                <a:lnTo>
                  <a:pt x="32141" y="26838"/>
                </a:lnTo>
                <a:lnTo>
                  <a:pt x="68353" y="161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16018" y="8274143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79" h="64770">
                <a:moveTo>
                  <a:pt x="40283" y="0"/>
                </a:moveTo>
                <a:lnTo>
                  <a:pt x="36212" y="37544"/>
                </a:lnTo>
                <a:lnTo>
                  <a:pt x="0" y="48224"/>
                </a:lnTo>
                <a:lnTo>
                  <a:pt x="68353" y="64383"/>
                </a:lnTo>
                <a:lnTo>
                  <a:pt x="40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63646" y="1754530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55396" y="1847132"/>
            <a:ext cx="1974742" cy="14888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19079" y="3542845"/>
            <a:ext cx="1022350" cy="1877695"/>
          </a:xfrm>
          <a:custGeom>
            <a:avLst/>
            <a:gdLst/>
            <a:ahLst/>
            <a:cxnLst/>
            <a:rect l="l" t="t" r="r" b="b"/>
            <a:pathLst>
              <a:path w="1022350" h="1877695">
                <a:moveTo>
                  <a:pt x="1021815" y="1877622"/>
                </a:moveTo>
                <a:lnTo>
                  <a:pt x="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3274" y="5368649"/>
            <a:ext cx="57785" cy="70485"/>
          </a:xfrm>
          <a:custGeom>
            <a:avLst/>
            <a:gdLst/>
            <a:ahLst/>
            <a:cxnLst/>
            <a:rect l="l" t="t" r="r" b="b"/>
            <a:pathLst>
              <a:path w="57784" h="70485">
                <a:moveTo>
                  <a:pt x="0" y="30030"/>
                </a:moveTo>
                <a:lnTo>
                  <a:pt x="57623" y="70188"/>
                </a:lnTo>
                <a:lnTo>
                  <a:pt x="56345" y="33397"/>
                </a:lnTo>
                <a:lnTo>
                  <a:pt x="37594" y="33397"/>
                </a:lnTo>
                <a:lnTo>
                  <a:pt x="0" y="30030"/>
                </a:lnTo>
                <a:close/>
              </a:path>
              <a:path w="57784" h="70485">
                <a:moveTo>
                  <a:pt x="55185" y="0"/>
                </a:moveTo>
                <a:lnTo>
                  <a:pt x="37594" y="33397"/>
                </a:lnTo>
                <a:lnTo>
                  <a:pt x="56345" y="33397"/>
                </a:lnTo>
                <a:lnTo>
                  <a:pt x="55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08550" y="3523495"/>
            <a:ext cx="57785" cy="70485"/>
          </a:xfrm>
          <a:custGeom>
            <a:avLst/>
            <a:gdLst/>
            <a:ahLst/>
            <a:cxnLst/>
            <a:rect l="l" t="t" r="r" b="b"/>
            <a:pathLst>
              <a:path w="57784" h="70485">
                <a:moveTo>
                  <a:pt x="0" y="0"/>
                </a:moveTo>
                <a:lnTo>
                  <a:pt x="2437" y="70213"/>
                </a:lnTo>
                <a:lnTo>
                  <a:pt x="20003" y="36790"/>
                </a:lnTo>
                <a:lnTo>
                  <a:pt x="52791" y="36790"/>
                </a:lnTo>
                <a:lnTo>
                  <a:pt x="0" y="0"/>
                </a:lnTo>
                <a:close/>
              </a:path>
              <a:path w="57784" h="70485">
                <a:moveTo>
                  <a:pt x="52791" y="36790"/>
                </a:moveTo>
                <a:lnTo>
                  <a:pt x="20003" y="36790"/>
                </a:lnTo>
                <a:lnTo>
                  <a:pt x="57623" y="40157"/>
                </a:lnTo>
                <a:lnTo>
                  <a:pt x="52791" y="36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88278" y="4029964"/>
            <a:ext cx="1514660" cy="10657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79575" y="4122903"/>
            <a:ext cx="1214619" cy="7626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61471" y="5438390"/>
            <a:ext cx="2556412" cy="17888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53597" y="5528305"/>
            <a:ext cx="2254513" cy="14888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0089" y="5919318"/>
            <a:ext cx="986553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03655" y="5021117"/>
            <a:ext cx="986552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03655" y="7170923"/>
            <a:ext cx="986552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51" rIns="0" bIns="0" rtlCol="0">
            <a:spAutoFit/>
          </a:bodyPr>
          <a:lstStyle/>
          <a:p>
            <a:pPr marL="3587115">
              <a:lnSpc>
                <a:spcPct val="100000"/>
              </a:lnSpc>
            </a:pPr>
            <a:r>
              <a:rPr sz="8250" spc="-45" dirty="0"/>
              <a:t>origins</a:t>
            </a:r>
            <a:r>
              <a:rPr sz="8250" spc="-30" dirty="0"/>
              <a:t>:</a:t>
            </a:r>
            <a:r>
              <a:rPr sz="8250" spc="585" dirty="0">
                <a:latin typeface="Times New Roman"/>
                <a:cs typeface="Times New Roman"/>
              </a:rPr>
              <a:t> </a:t>
            </a:r>
            <a:r>
              <a:rPr sz="8250" spc="-60" dirty="0"/>
              <a:t>hubs</a:t>
            </a:r>
            <a:endParaRPr sz="8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3654" y="5006398"/>
            <a:ext cx="5401310" cy="2693670"/>
          </a:xfrm>
          <a:custGeom>
            <a:avLst/>
            <a:gdLst/>
            <a:ahLst/>
            <a:cxnLst/>
            <a:rect l="l" t="t" r="r" b="b"/>
            <a:pathLst>
              <a:path w="5401309" h="2693670">
                <a:moveTo>
                  <a:pt x="0" y="1346622"/>
                </a:moveTo>
                <a:lnTo>
                  <a:pt x="8952" y="1236177"/>
                </a:lnTo>
                <a:lnTo>
                  <a:pt x="35346" y="1128191"/>
                </a:lnTo>
                <a:lnTo>
                  <a:pt x="78487" y="1023011"/>
                </a:lnTo>
                <a:lnTo>
                  <a:pt x="137679" y="920983"/>
                </a:lnTo>
                <a:lnTo>
                  <a:pt x="212228" y="822453"/>
                </a:lnTo>
                <a:lnTo>
                  <a:pt x="301438" y="727769"/>
                </a:lnTo>
                <a:lnTo>
                  <a:pt x="404614" y="637276"/>
                </a:lnTo>
                <a:lnTo>
                  <a:pt x="521062" y="551321"/>
                </a:lnTo>
                <a:lnTo>
                  <a:pt x="650087" y="470252"/>
                </a:lnTo>
                <a:lnTo>
                  <a:pt x="790992" y="394414"/>
                </a:lnTo>
                <a:lnTo>
                  <a:pt x="943084" y="324153"/>
                </a:lnTo>
                <a:lnTo>
                  <a:pt x="1105667" y="259818"/>
                </a:lnTo>
                <a:lnTo>
                  <a:pt x="1278046" y="201753"/>
                </a:lnTo>
                <a:lnTo>
                  <a:pt x="1459526" y="150306"/>
                </a:lnTo>
                <a:lnTo>
                  <a:pt x="1649412" y="105823"/>
                </a:lnTo>
                <a:lnTo>
                  <a:pt x="1847010" y="68651"/>
                </a:lnTo>
                <a:lnTo>
                  <a:pt x="2051623" y="39136"/>
                </a:lnTo>
                <a:lnTo>
                  <a:pt x="2262557" y="17624"/>
                </a:lnTo>
                <a:lnTo>
                  <a:pt x="2479117" y="4463"/>
                </a:lnTo>
                <a:lnTo>
                  <a:pt x="2700608" y="0"/>
                </a:lnTo>
                <a:lnTo>
                  <a:pt x="2922099" y="4463"/>
                </a:lnTo>
                <a:lnTo>
                  <a:pt x="3138659" y="17624"/>
                </a:lnTo>
                <a:lnTo>
                  <a:pt x="3349592" y="39136"/>
                </a:lnTo>
                <a:lnTo>
                  <a:pt x="3554204" y="68651"/>
                </a:lnTo>
                <a:lnTo>
                  <a:pt x="3751800" y="105823"/>
                </a:lnTo>
                <a:lnTo>
                  <a:pt x="3941685" y="150306"/>
                </a:lnTo>
                <a:lnTo>
                  <a:pt x="4123164" y="201753"/>
                </a:lnTo>
                <a:lnTo>
                  <a:pt x="4295541" y="259818"/>
                </a:lnTo>
                <a:lnTo>
                  <a:pt x="4458122" y="324153"/>
                </a:lnTo>
                <a:lnTo>
                  <a:pt x="4610212" y="394414"/>
                </a:lnTo>
                <a:lnTo>
                  <a:pt x="4751116" y="470252"/>
                </a:lnTo>
                <a:lnTo>
                  <a:pt x="4880138" y="551321"/>
                </a:lnTo>
                <a:lnTo>
                  <a:pt x="4996584" y="637276"/>
                </a:lnTo>
                <a:lnTo>
                  <a:pt x="5099759" y="727769"/>
                </a:lnTo>
                <a:lnTo>
                  <a:pt x="5188968" y="822453"/>
                </a:lnTo>
                <a:lnTo>
                  <a:pt x="5263515" y="920983"/>
                </a:lnTo>
                <a:lnTo>
                  <a:pt x="5322706" y="1023011"/>
                </a:lnTo>
                <a:lnTo>
                  <a:pt x="5365846" y="1128191"/>
                </a:lnTo>
                <a:lnTo>
                  <a:pt x="5392240" y="1236177"/>
                </a:lnTo>
                <a:lnTo>
                  <a:pt x="5401192" y="1346622"/>
                </a:lnTo>
                <a:lnTo>
                  <a:pt x="5392240" y="1457067"/>
                </a:lnTo>
                <a:lnTo>
                  <a:pt x="5365846" y="1565053"/>
                </a:lnTo>
                <a:lnTo>
                  <a:pt x="5322706" y="1670234"/>
                </a:lnTo>
                <a:lnTo>
                  <a:pt x="5263515" y="1772262"/>
                </a:lnTo>
                <a:lnTo>
                  <a:pt x="5188968" y="1870792"/>
                </a:lnTo>
                <a:lnTo>
                  <a:pt x="5099759" y="1965476"/>
                </a:lnTo>
                <a:lnTo>
                  <a:pt x="4996584" y="2055969"/>
                </a:lnTo>
                <a:lnTo>
                  <a:pt x="4880138" y="2141923"/>
                </a:lnTo>
                <a:lnTo>
                  <a:pt x="4751116" y="2222993"/>
                </a:lnTo>
                <a:lnTo>
                  <a:pt x="4610212" y="2298831"/>
                </a:lnTo>
                <a:lnTo>
                  <a:pt x="4458122" y="2369091"/>
                </a:lnTo>
                <a:lnTo>
                  <a:pt x="4295541" y="2433427"/>
                </a:lnTo>
                <a:lnTo>
                  <a:pt x="4123164" y="2491492"/>
                </a:lnTo>
                <a:lnTo>
                  <a:pt x="3941685" y="2542939"/>
                </a:lnTo>
                <a:lnTo>
                  <a:pt x="3751800" y="2587422"/>
                </a:lnTo>
                <a:lnTo>
                  <a:pt x="3554204" y="2624594"/>
                </a:lnTo>
                <a:lnTo>
                  <a:pt x="3349592" y="2654109"/>
                </a:lnTo>
                <a:lnTo>
                  <a:pt x="3138659" y="2675620"/>
                </a:lnTo>
                <a:lnTo>
                  <a:pt x="2922099" y="2688781"/>
                </a:lnTo>
                <a:lnTo>
                  <a:pt x="2700608" y="2693245"/>
                </a:lnTo>
                <a:lnTo>
                  <a:pt x="2479117" y="2688781"/>
                </a:lnTo>
                <a:lnTo>
                  <a:pt x="2262557" y="2675620"/>
                </a:lnTo>
                <a:lnTo>
                  <a:pt x="2051623" y="2654109"/>
                </a:lnTo>
                <a:lnTo>
                  <a:pt x="1847010" y="2624594"/>
                </a:lnTo>
                <a:lnTo>
                  <a:pt x="1649412" y="2587422"/>
                </a:lnTo>
                <a:lnTo>
                  <a:pt x="1459526" y="2542939"/>
                </a:lnTo>
                <a:lnTo>
                  <a:pt x="1278046" y="2491492"/>
                </a:lnTo>
                <a:lnTo>
                  <a:pt x="1105667" y="2433427"/>
                </a:lnTo>
                <a:lnTo>
                  <a:pt x="943084" y="2369091"/>
                </a:lnTo>
                <a:lnTo>
                  <a:pt x="790992" y="2298831"/>
                </a:lnTo>
                <a:lnTo>
                  <a:pt x="650087" y="2222993"/>
                </a:lnTo>
                <a:lnTo>
                  <a:pt x="521062" y="2141923"/>
                </a:lnTo>
                <a:lnTo>
                  <a:pt x="404614" y="2055969"/>
                </a:lnTo>
                <a:lnTo>
                  <a:pt x="301438" y="1965476"/>
                </a:lnTo>
                <a:lnTo>
                  <a:pt x="212228" y="1870792"/>
                </a:lnTo>
                <a:lnTo>
                  <a:pt x="137679" y="1772262"/>
                </a:lnTo>
                <a:lnTo>
                  <a:pt x="78487" y="1670234"/>
                </a:lnTo>
                <a:lnTo>
                  <a:pt x="35346" y="1565053"/>
                </a:lnTo>
                <a:lnTo>
                  <a:pt x="8952" y="1457067"/>
                </a:lnTo>
                <a:lnTo>
                  <a:pt x="0" y="1346622"/>
                </a:lnTo>
                <a:close/>
              </a:path>
            </a:pathLst>
          </a:custGeom>
          <a:ln w="10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3646" y="9293576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55396" y="9386167"/>
            <a:ext cx="1974742" cy="1488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46280" y="7186361"/>
            <a:ext cx="692150" cy="2081530"/>
          </a:xfrm>
          <a:custGeom>
            <a:avLst/>
            <a:gdLst/>
            <a:ahLst/>
            <a:cxnLst/>
            <a:rect l="l" t="t" r="r" b="b"/>
            <a:pathLst>
              <a:path w="692150" h="2081529">
                <a:moveTo>
                  <a:pt x="0" y="2081088"/>
                </a:moveTo>
                <a:lnTo>
                  <a:pt x="691983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9695" y="9217787"/>
            <a:ext cx="59690" cy="69850"/>
          </a:xfrm>
          <a:custGeom>
            <a:avLst/>
            <a:gdLst/>
            <a:ahLst/>
            <a:cxnLst/>
            <a:rect l="l" t="t" r="r" b="b"/>
            <a:pathLst>
              <a:path w="59690" h="69850">
                <a:moveTo>
                  <a:pt x="0" y="0"/>
                </a:moveTo>
                <a:lnTo>
                  <a:pt x="9976" y="69519"/>
                </a:lnTo>
                <a:lnTo>
                  <a:pt x="49668" y="29774"/>
                </a:lnTo>
                <a:lnTo>
                  <a:pt x="23195" y="29774"/>
                </a:lnTo>
                <a:lnTo>
                  <a:pt x="0" y="0"/>
                </a:lnTo>
                <a:close/>
              </a:path>
              <a:path w="59690" h="69850">
                <a:moveTo>
                  <a:pt x="59608" y="19820"/>
                </a:moveTo>
                <a:lnTo>
                  <a:pt x="23195" y="29774"/>
                </a:lnTo>
                <a:lnTo>
                  <a:pt x="49668" y="29774"/>
                </a:lnTo>
                <a:lnTo>
                  <a:pt x="59608" y="19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71749" y="7652120"/>
            <a:ext cx="1744259" cy="12096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61790" y="7745197"/>
            <a:ext cx="1444981" cy="907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9572" y="5438390"/>
            <a:ext cx="2275417" cy="1788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1699" y="5528305"/>
            <a:ext cx="1974742" cy="14888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78668" y="3008759"/>
            <a:ext cx="2275417" cy="1788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71022" y="3098725"/>
            <a:ext cx="1974742" cy="14888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78668" y="7453366"/>
            <a:ext cx="2275417" cy="17922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71022" y="7545586"/>
            <a:ext cx="1974742" cy="14888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4785" y="6361062"/>
            <a:ext cx="2325370" cy="0"/>
          </a:xfrm>
          <a:custGeom>
            <a:avLst/>
            <a:gdLst/>
            <a:ahLst/>
            <a:cxnLst/>
            <a:rect l="l" t="t" r="r" b="b"/>
            <a:pathLst>
              <a:path w="2325370">
                <a:moveTo>
                  <a:pt x="0" y="0"/>
                </a:moveTo>
                <a:lnTo>
                  <a:pt x="2325315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43852" y="632965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41891" y="31412"/>
                </a:lnTo>
                <a:lnTo>
                  <a:pt x="6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49415" y="632965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20958" y="31412"/>
                </a:ln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62797" y="4575768"/>
            <a:ext cx="1873885" cy="1527810"/>
          </a:xfrm>
          <a:custGeom>
            <a:avLst/>
            <a:gdLst/>
            <a:ahLst/>
            <a:cxnLst/>
            <a:rect l="l" t="t" r="r" b="b"/>
            <a:pathLst>
              <a:path w="1873884" h="1527810">
                <a:moveTo>
                  <a:pt x="0" y="1527660"/>
                </a:moveTo>
                <a:lnTo>
                  <a:pt x="1873601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46589" y="6052615"/>
            <a:ext cx="68580" cy="64135"/>
          </a:xfrm>
          <a:custGeom>
            <a:avLst/>
            <a:gdLst/>
            <a:ahLst/>
            <a:cxnLst/>
            <a:rect l="l" t="t" r="r" b="b"/>
            <a:pathLst>
              <a:path w="68579" h="64135">
                <a:moveTo>
                  <a:pt x="28824" y="0"/>
                </a:moveTo>
                <a:lnTo>
                  <a:pt x="0" y="64056"/>
                </a:lnTo>
                <a:lnTo>
                  <a:pt x="68529" y="48702"/>
                </a:lnTo>
                <a:lnTo>
                  <a:pt x="32442" y="37569"/>
                </a:lnTo>
                <a:lnTo>
                  <a:pt x="28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685058" y="4561746"/>
            <a:ext cx="68580" cy="64135"/>
          </a:xfrm>
          <a:custGeom>
            <a:avLst/>
            <a:gdLst/>
            <a:ahLst/>
            <a:cxnLst/>
            <a:rect l="l" t="t" r="r" b="b"/>
            <a:pathLst>
              <a:path w="68579" h="64135">
                <a:moveTo>
                  <a:pt x="68529" y="0"/>
                </a:moveTo>
                <a:lnTo>
                  <a:pt x="0" y="15354"/>
                </a:lnTo>
                <a:lnTo>
                  <a:pt x="36086" y="26462"/>
                </a:lnTo>
                <a:lnTo>
                  <a:pt x="39705" y="64031"/>
                </a:lnTo>
                <a:lnTo>
                  <a:pt x="68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61364" y="6732888"/>
            <a:ext cx="1906270" cy="1591945"/>
          </a:xfrm>
          <a:custGeom>
            <a:avLst/>
            <a:gdLst/>
            <a:ahLst/>
            <a:cxnLst/>
            <a:rect l="l" t="t" r="r" b="b"/>
            <a:pathLst>
              <a:path w="1906270" h="1591945">
                <a:moveTo>
                  <a:pt x="0" y="0"/>
                </a:moveTo>
                <a:lnTo>
                  <a:pt x="1905969" y="1591415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45307" y="6719468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79" h="64770">
                <a:moveTo>
                  <a:pt x="0" y="0"/>
                </a:moveTo>
                <a:lnTo>
                  <a:pt x="28095" y="64383"/>
                </a:lnTo>
                <a:lnTo>
                  <a:pt x="32141" y="26838"/>
                </a:lnTo>
                <a:lnTo>
                  <a:pt x="68353" y="161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16018" y="8274143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79" h="64770">
                <a:moveTo>
                  <a:pt x="40283" y="0"/>
                </a:moveTo>
                <a:lnTo>
                  <a:pt x="36212" y="37544"/>
                </a:lnTo>
                <a:lnTo>
                  <a:pt x="0" y="48224"/>
                </a:lnTo>
                <a:lnTo>
                  <a:pt x="68353" y="64383"/>
                </a:lnTo>
                <a:lnTo>
                  <a:pt x="40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63646" y="1754530"/>
            <a:ext cx="2275417" cy="1792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5396" y="1847132"/>
            <a:ext cx="1974742" cy="14888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19079" y="3542845"/>
            <a:ext cx="1022350" cy="1877695"/>
          </a:xfrm>
          <a:custGeom>
            <a:avLst/>
            <a:gdLst/>
            <a:ahLst/>
            <a:cxnLst/>
            <a:rect l="l" t="t" r="r" b="b"/>
            <a:pathLst>
              <a:path w="1022350" h="1877695">
                <a:moveTo>
                  <a:pt x="1021815" y="1877622"/>
                </a:moveTo>
                <a:lnTo>
                  <a:pt x="0" y="0"/>
                </a:lnTo>
              </a:path>
            </a:pathLst>
          </a:custGeom>
          <a:ln w="20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93274" y="5368649"/>
            <a:ext cx="57785" cy="70485"/>
          </a:xfrm>
          <a:custGeom>
            <a:avLst/>
            <a:gdLst/>
            <a:ahLst/>
            <a:cxnLst/>
            <a:rect l="l" t="t" r="r" b="b"/>
            <a:pathLst>
              <a:path w="57784" h="70485">
                <a:moveTo>
                  <a:pt x="0" y="30030"/>
                </a:moveTo>
                <a:lnTo>
                  <a:pt x="57623" y="70188"/>
                </a:lnTo>
                <a:lnTo>
                  <a:pt x="56345" y="33397"/>
                </a:lnTo>
                <a:lnTo>
                  <a:pt x="37594" y="33397"/>
                </a:lnTo>
                <a:lnTo>
                  <a:pt x="0" y="30030"/>
                </a:lnTo>
                <a:close/>
              </a:path>
              <a:path w="57784" h="70485">
                <a:moveTo>
                  <a:pt x="55185" y="0"/>
                </a:moveTo>
                <a:lnTo>
                  <a:pt x="37594" y="33397"/>
                </a:lnTo>
                <a:lnTo>
                  <a:pt x="56345" y="33397"/>
                </a:lnTo>
                <a:lnTo>
                  <a:pt x="55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8550" y="3523495"/>
            <a:ext cx="57785" cy="70485"/>
          </a:xfrm>
          <a:custGeom>
            <a:avLst/>
            <a:gdLst/>
            <a:ahLst/>
            <a:cxnLst/>
            <a:rect l="l" t="t" r="r" b="b"/>
            <a:pathLst>
              <a:path w="57784" h="70485">
                <a:moveTo>
                  <a:pt x="0" y="0"/>
                </a:moveTo>
                <a:lnTo>
                  <a:pt x="2437" y="70213"/>
                </a:lnTo>
                <a:lnTo>
                  <a:pt x="20003" y="36790"/>
                </a:lnTo>
                <a:lnTo>
                  <a:pt x="52791" y="36790"/>
                </a:lnTo>
                <a:lnTo>
                  <a:pt x="0" y="0"/>
                </a:lnTo>
                <a:close/>
              </a:path>
              <a:path w="57784" h="70485">
                <a:moveTo>
                  <a:pt x="52791" y="36790"/>
                </a:moveTo>
                <a:lnTo>
                  <a:pt x="20003" y="36790"/>
                </a:lnTo>
                <a:lnTo>
                  <a:pt x="57623" y="40157"/>
                </a:lnTo>
                <a:lnTo>
                  <a:pt x="52791" y="36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88278" y="4029964"/>
            <a:ext cx="1514660" cy="10657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79575" y="4122903"/>
            <a:ext cx="1214619" cy="7626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61471" y="5438390"/>
            <a:ext cx="2556412" cy="17888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53597" y="5528305"/>
            <a:ext cx="2254513" cy="14888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80089" y="5919318"/>
            <a:ext cx="986553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03655" y="7170923"/>
            <a:ext cx="986552" cy="619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51" rIns="0" bIns="0" rtlCol="0">
            <a:spAutoFit/>
          </a:bodyPr>
          <a:lstStyle/>
          <a:p>
            <a:pPr marL="3587115">
              <a:lnSpc>
                <a:spcPct val="100000"/>
              </a:lnSpc>
            </a:pPr>
            <a:r>
              <a:rPr sz="8250" spc="-45" dirty="0"/>
              <a:t>origins</a:t>
            </a:r>
            <a:r>
              <a:rPr sz="8250" spc="-30" dirty="0"/>
              <a:t>:</a:t>
            </a:r>
            <a:r>
              <a:rPr sz="8250" spc="585" dirty="0">
                <a:latin typeface="Times New Roman"/>
                <a:cs typeface="Times New Roman"/>
              </a:rPr>
              <a:t> </a:t>
            </a:r>
            <a:r>
              <a:rPr sz="8250" spc="-60" dirty="0"/>
              <a:t>hubs</a:t>
            </a:r>
            <a:endParaRPr sz="82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778668" y="3008759"/>
            <a:ext cx="2275417" cy="1788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871022" y="3098725"/>
            <a:ext cx="1974742" cy="14888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109801" y="4931216"/>
            <a:ext cx="1514660" cy="10623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00572" y="5021129"/>
            <a:ext cx="1214624" cy="7626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35207" y="4984141"/>
            <a:ext cx="6282530" cy="6282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8221" y="1884585"/>
            <a:ext cx="18563590" cy="395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865"/>
              </a:lnSpc>
            </a:pPr>
            <a:r>
              <a:rPr sz="30900" b="1" spc="-5" dirty="0">
                <a:solidFill>
                  <a:srgbClr val="6A4380"/>
                </a:solidFill>
                <a:latin typeface="Arial"/>
                <a:cs typeface="Arial"/>
              </a:rPr>
              <a:t>Monoliths</a:t>
            </a:r>
            <a:endParaRPr sz="30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7150" y="1430648"/>
            <a:ext cx="1501013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Event-driven</a:t>
            </a:r>
            <a:r>
              <a:rPr sz="9200" b="1" spc="26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Architectures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98626" y="5234376"/>
            <a:ext cx="4124204" cy="2002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78603" y="7551127"/>
            <a:ext cx="4478020" cy="549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40" dirty="0">
                <a:solidFill>
                  <a:srgbClr val="444444"/>
                </a:solidFill>
                <a:latin typeface="Palatino Linotype"/>
                <a:cs typeface="Palatino Linotype"/>
              </a:rPr>
              <a:t>mediator</a:t>
            </a:r>
            <a:r>
              <a:rPr sz="4100" spc="1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80" dirty="0">
                <a:solidFill>
                  <a:srgbClr val="444444"/>
                </a:solidFill>
                <a:latin typeface="Palatino Linotype"/>
                <a:cs typeface="Palatino Linotype"/>
              </a:rPr>
              <a:t>topology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9367" y="5182889"/>
            <a:ext cx="3857875" cy="2137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38739" y="7514249"/>
            <a:ext cx="3906520" cy="549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60" dirty="0">
                <a:solidFill>
                  <a:srgbClr val="444444"/>
                </a:solidFill>
                <a:latin typeface="Palatino Linotype"/>
                <a:cs typeface="Palatino Linotype"/>
              </a:rPr>
              <a:t>broker</a:t>
            </a:r>
            <a:r>
              <a:rPr sz="4100" spc="1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80" dirty="0">
                <a:solidFill>
                  <a:srgbClr val="444444"/>
                </a:solidFill>
                <a:latin typeface="Palatino Linotype"/>
                <a:cs typeface="Palatino Linotype"/>
              </a:rPr>
              <a:t>topology</a:t>
            </a:r>
            <a:endParaRPr sz="4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2404" y="989237"/>
            <a:ext cx="1416367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Bas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9200" b="1" spc="27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Architecture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3478" y="2496258"/>
            <a:ext cx="11277143" cy="8544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9200" b="1" spc="26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Passing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32852" y="3033281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405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942" y="29547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1081" y="2375306"/>
            <a:ext cx="2090904" cy="1211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25488" y="4108194"/>
            <a:ext cx="1339945" cy="647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048" y="2457030"/>
            <a:ext cx="3848326" cy="1213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3497" y="2666082"/>
            <a:ext cx="3358289" cy="856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7290" y="2547365"/>
            <a:ext cx="3549015" cy="913130"/>
          </a:xfrm>
          <a:custGeom>
            <a:avLst/>
            <a:gdLst/>
            <a:ahLst/>
            <a:cxnLst/>
            <a:rect l="l" t="t" r="r" b="b"/>
            <a:pathLst>
              <a:path w="3549015" h="913129">
                <a:moveTo>
                  <a:pt x="3512010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877474"/>
                </a:lnTo>
                <a:lnTo>
                  <a:pt x="3212" y="891326"/>
                </a:lnTo>
                <a:lnTo>
                  <a:pt x="11117" y="902589"/>
                </a:lnTo>
                <a:lnTo>
                  <a:pt x="22628" y="910158"/>
                </a:lnTo>
                <a:lnTo>
                  <a:pt x="36639" y="912927"/>
                </a:lnTo>
                <a:lnTo>
                  <a:pt x="3513196" y="912908"/>
                </a:lnTo>
                <a:lnTo>
                  <a:pt x="3527038" y="909714"/>
                </a:lnTo>
                <a:lnTo>
                  <a:pt x="3538303" y="901809"/>
                </a:lnTo>
                <a:lnTo>
                  <a:pt x="3545877" y="890298"/>
                </a:lnTo>
                <a:lnTo>
                  <a:pt x="3548649" y="876287"/>
                </a:lnTo>
                <a:lnTo>
                  <a:pt x="3548631" y="35453"/>
                </a:lnTo>
                <a:lnTo>
                  <a:pt x="3545433" y="21611"/>
                </a:lnTo>
                <a:lnTo>
                  <a:pt x="3537523" y="10346"/>
                </a:lnTo>
                <a:lnTo>
                  <a:pt x="3526011" y="2771"/>
                </a:lnTo>
                <a:lnTo>
                  <a:pt x="351201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07870" y="3504471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0"/>
                </a:moveTo>
                <a:lnTo>
                  <a:pt x="0" y="5644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29338" y="39645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10968" y="9139369"/>
            <a:ext cx="4218443" cy="1113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64556" y="9297003"/>
            <a:ext cx="3683850" cy="8567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2114" y="9232376"/>
            <a:ext cx="3917315" cy="810260"/>
          </a:xfrm>
          <a:custGeom>
            <a:avLst/>
            <a:gdLst/>
            <a:ahLst/>
            <a:cxnLst/>
            <a:rect l="l" t="t" r="r" b="b"/>
            <a:pathLst>
              <a:path w="3917315" h="81025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0" y="725212"/>
                </a:lnTo>
                <a:lnTo>
                  <a:pt x="15371" y="764578"/>
                </a:lnTo>
                <a:lnTo>
                  <a:pt x="44271" y="793831"/>
                </a:lnTo>
                <a:lnTo>
                  <a:pt x="83410" y="808779"/>
                </a:lnTo>
                <a:lnTo>
                  <a:pt x="98007" y="809858"/>
                </a:lnTo>
                <a:lnTo>
                  <a:pt x="3832099" y="808960"/>
                </a:lnTo>
                <a:lnTo>
                  <a:pt x="3871475" y="794496"/>
                </a:lnTo>
                <a:lnTo>
                  <a:pt x="3900729" y="765601"/>
                </a:lnTo>
                <a:lnTo>
                  <a:pt x="3915676" y="726466"/>
                </a:lnTo>
                <a:lnTo>
                  <a:pt x="3916756" y="711871"/>
                </a:lnTo>
                <a:lnTo>
                  <a:pt x="3915857" y="84664"/>
                </a:lnTo>
                <a:lnTo>
                  <a:pt x="3901396" y="45288"/>
                </a:lnTo>
                <a:lnTo>
                  <a:pt x="3872505" y="16029"/>
                </a:lnTo>
                <a:lnTo>
                  <a:pt x="3833371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6874" y="8436660"/>
            <a:ext cx="0" cy="749935"/>
          </a:xfrm>
          <a:custGeom>
            <a:avLst/>
            <a:gdLst/>
            <a:ahLst/>
            <a:cxnLst/>
            <a:rect l="l" t="t" r="r" b="b"/>
            <a:pathLst>
              <a:path h="749934">
                <a:moveTo>
                  <a:pt x="0" y="0"/>
                </a:moveTo>
                <a:lnTo>
                  <a:pt x="0" y="74959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08343" y="908192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78651" y="9098248"/>
            <a:ext cx="4218443" cy="1213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45935" y="9307283"/>
            <a:ext cx="3670129" cy="856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70476" y="9188201"/>
            <a:ext cx="3917315" cy="913130"/>
          </a:xfrm>
          <a:custGeom>
            <a:avLst/>
            <a:gdLst/>
            <a:ahLst/>
            <a:cxnLst/>
            <a:rect l="l" t="t" r="r" b="b"/>
            <a:pathLst>
              <a:path w="3917315" h="91312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828283"/>
                </a:lnTo>
                <a:lnTo>
                  <a:pt x="15373" y="867651"/>
                </a:lnTo>
                <a:lnTo>
                  <a:pt x="44274" y="896903"/>
                </a:lnTo>
                <a:lnTo>
                  <a:pt x="83411" y="911850"/>
                </a:lnTo>
                <a:lnTo>
                  <a:pt x="98007" y="912929"/>
                </a:lnTo>
                <a:lnTo>
                  <a:pt x="3832125" y="912027"/>
                </a:lnTo>
                <a:lnTo>
                  <a:pt x="3871497" y="897558"/>
                </a:lnTo>
                <a:lnTo>
                  <a:pt x="3900752" y="868661"/>
                </a:lnTo>
                <a:lnTo>
                  <a:pt x="3915701" y="829527"/>
                </a:lnTo>
                <a:lnTo>
                  <a:pt x="3916781" y="814932"/>
                </a:lnTo>
                <a:lnTo>
                  <a:pt x="3915879" y="84645"/>
                </a:lnTo>
                <a:lnTo>
                  <a:pt x="3901407" y="45278"/>
                </a:lnTo>
                <a:lnTo>
                  <a:pt x="3872506" y="16025"/>
                </a:lnTo>
                <a:lnTo>
                  <a:pt x="3833369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944566" y="9506795"/>
            <a:ext cx="33629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530030" y="8155755"/>
            <a:ext cx="0" cy="979169"/>
          </a:xfrm>
          <a:custGeom>
            <a:avLst/>
            <a:gdLst/>
            <a:ahLst/>
            <a:cxnLst/>
            <a:rect l="l" t="t" r="r" b="b"/>
            <a:pathLst>
              <a:path h="979170">
                <a:moveTo>
                  <a:pt x="0" y="0"/>
                </a:moveTo>
                <a:lnTo>
                  <a:pt x="0" y="97917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51498" y="903072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63945" y="5914721"/>
            <a:ext cx="3495374" cy="1113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13480" y="6072345"/>
            <a:ext cx="2772305" cy="856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5520" y="6007658"/>
            <a:ext cx="3195320" cy="810260"/>
          </a:xfrm>
          <a:custGeom>
            <a:avLst/>
            <a:gdLst/>
            <a:ahLst/>
            <a:cxnLst/>
            <a:rect l="l" t="t" r="r" b="b"/>
            <a:pathLst>
              <a:path w="3195320" h="810259">
                <a:moveTo>
                  <a:pt x="309726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110579" y="808970"/>
                </a:lnTo>
                <a:lnTo>
                  <a:pt x="3149950" y="794506"/>
                </a:lnTo>
                <a:lnTo>
                  <a:pt x="3179211" y="765610"/>
                </a:lnTo>
                <a:lnTo>
                  <a:pt x="3194165" y="726479"/>
                </a:lnTo>
                <a:lnTo>
                  <a:pt x="3195245" y="711886"/>
                </a:lnTo>
                <a:lnTo>
                  <a:pt x="3194344" y="84666"/>
                </a:lnTo>
                <a:lnTo>
                  <a:pt x="3179876" y="45290"/>
                </a:lnTo>
                <a:lnTo>
                  <a:pt x="3150980" y="16030"/>
                </a:lnTo>
                <a:lnTo>
                  <a:pt x="3111853" y="1079"/>
                </a:lnTo>
                <a:lnTo>
                  <a:pt x="309726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636903" y="5945566"/>
            <a:ext cx="3851769" cy="11102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44079" y="6103205"/>
            <a:ext cx="2813443" cy="8567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29381" y="6037110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4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463983" y="808968"/>
                </a:lnTo>
                <a:lnTo>
                  <a:pt x="3503359" y="794499"/>
                </a:lnTo>
                <a:lnTo>
                  <a:pt x="3532619" y="765604"/>
                </a:lnTo>
                <a:lnTo>
                  <a:pt x="3547570" y="726477"/>
                </a:lnTo>
                <a:lnTo>
                  <a:pt x="3548649" y="711886"/>
                </a:lnTo>
                <a:lnTo>
                  <a:pt x="3547747" y="84647"/>
                </a:lnTo>
                <a:lnTo>
                  <a:pt x="3533273" y="45279"/>
                </a:lnTo>
                <a:lnTo>
                  <a:pt x="3504373" y="16026"/>
                </a:lnTo>
                <a:lnTo>
                  <a:pt x="3465237" y="1079"/>
                </a:lnTo>
                <a:lnTo>
                  <a:pt x="345064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6874" y="542609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08343" y="58135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496331" y="544813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17799" y="583556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57421" y="5433409"/>
            <a:ext cx="5165725" cy="0"/>
          </a:xfrm>
          <a:custGeom>
            <a:avLst/>
            <a:gdLst/>
            <a:ahLst/>
            <a:cxnLst/>
            <a:rect l="l" t="t" r="r" b="b"/>
            <a:pathLst>
              <a:path w="5165725">
                <a:moveTo>
                  <a:pt x="0" y="0"/>
                </a:moveTo>
                <a:lnTo>
                  <a:pt x="516527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07870" y="486901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11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86874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08343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11082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432551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7517" y="8687559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86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08985" y="907498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65326" y="8702285"/>
            <a:ext cx="4365625" cy="0"/>
          </a:xfrm>
          <a:custGeom>
            <a:avLst/>
            <a:gdLst/>
            <a:ahLst/>
            <a:cxnLst/>
            <a:rect l="l" t="t" r="r" b="b"/>
            <a:pathLst>
              <a:path w="4365625">
                <a:moveTo>
                  <a:pt x="0" y="0"/>
                </a:moveTo>
                <a:lnTo>
                  <a:pt x="436525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01831" y="8216369"/>
            <a:ext cx="635" cy="448945"/>
          </a:xfrm>
          <a:custGeom>
            <a:avLst/>
            <a:gdLst/>
            <a:ahLst/>
            <a:cxnLst/>
            <a:rect l="l" t="t" r="r" b="b"/>
            <a:pathLst>
              <a:path w="634" h="448945">
                <a:moveTo>
                  <a:pt x="0" y="0"/>
                </a:moveTo>
                <a:lnTo>
                  <a:pt x="25" y="44867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09542" y="7642118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19024" y="7568487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39652" y="1778531"/>
            <a:ext cx="1744259" cy="1178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03518" y="1895027"/>
            <a:ext cx="1171978" cy="9835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29768" y="1870033"/>
            <a:ext cx="1443355" cy="878205"/>
          </a:xfrm>
          <a:custGeom>
            <a:avLst/>
            <a:gdLst/>
            <a:ahLst/>
            <a:cxnLst/>
            <a:rect l="l" t="t" r="r" b="b"/>
            <a:pathLst>
              <a:path w="1443354" h="87820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828630"/>
                </a:lnTo>
                <a:lnTo>
                  <a:pt x="22737" y="863602"/>
                </a:lnTo>
                <a:lnTo>
                  <a:pt x="61945" y="877594"/>
                </a:lnTo>
                <a:lnTo>
                  <a:pt x="1394065" y="876230"/>
                </a:lnTo>
                <a:lnTo>
                  <a:pt x="1429038" y="854857"/>
                </a:lnTo>
                <a:lnTo>
                  <a:pt x="1443021" y="81564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53843" y="2074593"/>
            <a:ext cx="7205980" cy="1974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8245" marR="3877310" indent="-70485" algn="ctr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moved!</a:t>
            </a:r>
            <a:endParaRPr sz="1950">
              <a:latin typeface="Palatino Linotype"/>
              <a:cs typeface="Palatino Linotype"/>
            </a:endParaRPr>
          </a:p>
          <a:p>
            <a:pPr marL="12700" indent="4163060">
              <a:lnSpc>
                <a:spcPct val="100000"/>
              </a:lnSpc>
              <a:spcBef>
                <a:spcPts val="1335"/>
              </a:spcBef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72448" y="9499434"/>
            <a:ext cx="3370579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18895" y="6274724"/>
            <a:ext cx="246316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252515" y="6304168"/>
            <a:ext cx="249682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9200" b="1" spc="26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Passing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32852" y="3033281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405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942" y="29547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1081" y="2375306"/>
            <a:ext cx="2090904" cy="1211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3843" y="3646362"/>
            <a:ext cx="200977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25488" y="4108194"/>
            <a:ext cx="1339945" cy="647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048" y="2457030"/>
            <a:ext cx="3848326" cy="1213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13497" y="2666082"/>
            <a:ext cx="3358289" cy="856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7290" y="2547365"/>
            <a:ext cx="3549015" cy="913130"/>
          </a:xfrm>
          <a:custGeom>
            <a:avLst/>
            <a:gdLst/>
            <a:ahLst/>
            <a:cxnLst/>
            <a:rect l="l" t="t" r="r" b="b"/>
            <a:pathLst>
              <a:path w="3549015" h="913129">
                <a:moveTo>
                  <a:pt x="3512010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877474"/>
                </a:lnTo>
                <a:lnTo>
                  <a:pt x="3212" y="891326"/>
                </a:lnTo>
                <a:lnTo>
                  <a:pt x="11117" y="902589"/>
                </a:lnTo>
                <a:lnTo>
                  <a:pt x="22628" y="910158"/>
                </a:lnTo>
                <a:lnTo>
                  <a:pt x="36639" y="912927"/>
                </a:lnTo>
                <a:lnTo>
                  <a:pt x="3513196" y="912908"/>
                </a:lnTo>
                <a:lnTo>
                  <a:pt x="3527038" y="909714"/>
                </a:lnTo>
                <a:lnTo>
                  <a:pt x="3538303" y="901809"/>
                </a:lnTo>
                <a:lnTo>
                  <a:pt x="3545877" y="890298"/>
                </a:lnTo>
                <a:lnTo>
                  <a:pt x="3548649" y="876287"/>
                </a:lnTo>
                <a:lnTo>
                  <a:pt x="3548631" y="35453"/>
                </a:lnTo>
                <a:lnTo>
                  <a:pt x="3545433" y="21611"/>
                </a:lnTo>
                <a:lnTo>
                  <a:pt x="3537523" y="10346"/>
                </a:lnTo>
                <a:lnTo>
                  <a:pt x="3526011" y="2771"/>
                </a:lnTo>
                <a:lnTo>
                  <a:pt x="351201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07870" y="3504471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0"/>
                </a:moveTo>
                <a:lnTo>
                  <a:pt x="0" y="5644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29338" y="39645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0968" y="9139369"/>
            <a:ext cx="4218443" cy="1113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64556" y="9297003"/>
            <a:ext cx="3683850" cy="8567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2114" y="9232376"/>
            <a:ext cx="3917315" cy="810260"/>
          </a:xfrm>
          <a:custGeom>
            <a:avLst/>
            <a:gdLst/>
            <a:ahLst/>
            <a:cxnLst/>
            <a:rect l="l" t="t" r="r" b="b"/>
            <a:pathLst>
              <a:path w="3917315" h="81025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0" y="725212"/>
                </a:lnTo>
                <a:lnTo>
                  <a:pt x="15371" y="764578"/>
                </a:lnTo>
                <a:lnTo>
                  <a:pt x="44271" y="793831"/>
                </a:lnTo>
                <a:lnTo>
                  <a:pt x="83410" y="808779"/>
                </a:lnTo>
                <a:lnTo>
                  <a:pt x="98007" y="809858"/>
                </a:lnTo>
                <a:lnTo>
                  <a:pt x="3832099" y="808960"/>
                </a:lnTo>
                <a:lnTo>
                  <a:pt x="3871475" y="794496"/>
                </a:lnTo>
                <a:lnTo>
                  <a:pt x="3900729" y="765601"/>
                </a:lnTo>
                <a:lnTo>
                  <a:pt x="3915676" y="726466"/>
                </a:lnTo>
                <a:lnTo>
                  <a:pt x="3916756" y="711871"/>
                </a:lnTo>
                <a:lnTo>
                  <a:pt x="3915857" y="84664"/>
                </a:lnTo>
                <a:lnTo>
                  <a:pt x="3901396" y="45288"/>
                </a:lnTo>
                <a:lnTo>
                  <a:pt x="3872505" y="16029"/>
                </a:lnTo>
                <a:lnTo>
                  <a:pt x="3833371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72448" y="9499434"/>
            <a:ext cx="3370579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86874" y="8436660"/>
            <a:ext cx="0" cy="749935"/>
          </a:xfrm>
          <a:custGeom>
            <a:avLst/>
            <a:gdLst/>
            <a:ahLst/>
            <a:cxnLst/>
            <a:rect l="l" t="t" r="r" b="b"/>
            <a:pathLst>
              <a:path h="749934">
                <a:moveTo>
                  <a:pt x="0" y="0"/>
                </a:moveTo>
                <a:lnTo>
                  <a:pt x="0" y="74959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08343" y="908192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78651" y="9098248"/>
            <a:ext cx="4218443" cy="1213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45935" y="9307283"/>
            <a:ext cx="3670129" cy="856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70476" y="9188201"/>
            <a:ext cx="3917315" cy="913130"/>
          </a:xfrm>
          <a:custGeom>
            <a:avLst/>
            <a:gdLst/>
            <a:ahLst/>
            <a:cxnLst/>
            <a:rect l="l" t="t" r="r" b="b"/>
            <a:pathLst>
              <a:path w="3917315" h="91312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828283"/>
                </a:lnTo>
                <a:lnTo>
                  <a:pt x="15373" y="867651"/>
                </a:lnTo>
                <a:lnTo>
                  <a:pt x="44274" y="896903"/>
                </a:lnTo>
                <a:lnTo>
                  <a:pt x="83411" y="911850"/>
                </a:lnTo>
                <a:lnTo>
                  <a:pt x="98007" y="912929"/>
                </a:lnTo>
                <a:lnTo>
                  <a:pt x="3832125" y="912027"/>
                </a:lnTo>
                <a:lnTo>
                  <a:pt x="3871497" y="897558"/>
                </a:lnTo>
                <a:lnTo>
                  <a:pt x="3900752" y="868661"/>
                </a:lnTo>
                <a:lnTo>
                  <a:pt x="3915701" y="829527"/>
                </a:lnTo>
                <a:lnTo>
                  <a:pt x="3916781" y="814932"/>
                </a:lnTo>
                <a:lnTo>
                  <a:pt x="3915879" y="84645"/>
                </a:lnTo>
                <a:lnTo>
                  <a:pt x="3901407" y="45278"/>
                </a:lnTo>
                <a:lnTo>
                  <a:pt x="3872506" y="16025"/>
                </a:lnTo>
                <a:lnTo>
                  <a:pt x="3833369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944566" y="9506795"/>
            <a:ext cx="33629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30030" y="8155755"/>
            <a:ext cx="0" cy="979169"/>
          </a:xfrm>
          <a:custGeom>
            <a:avLst/>
            <a:gdLst/>
            <a:ahLst/>
            <a:cxnLst/>
            <a:rect l="l" t="t" r="r" b="b"/>
            <a:pathLst>
              <a:path h="979170">
                <a:moveTo>
                  <a:pt x="0" y="0"/>
                </a:moveTo>
                <a:lnTo>
                  <a:pt x="0" y="97917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51498" y="903072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63945" y="5914721"/>
            <a:ext cx="3495374" cy="1113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3480" y="6072345"/>
            <a:ext cx="2772305" cy="856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5520" y="6007658"/>
            <a:ext cx="3195320" cy="810260"/>
          </a:xfrm>
          <a:custGeom>
            <a:avLst/>
            <a:gdLst/>
            <a:ahLst/>
            <a:cxnLst/>
            <a:rect l="l" t="t" r="r" b="b"/>
            <a:pathLst>
              <a:path w="3195320" h="810259">
                <a:moveTo>
                  <a:pt x="309726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110579" y="808970"/>
                </a:lnTo>
                <a:lnTo>
                  <a:pt x="3149950" y="794506"/>
                </a:lnTo>
                <a:lnTo>
                  <a:pt x="3179211" y="765610"/>
                </a:lnTo>
                <a:lnTo>
                  <a:pt x="3194165" y="726479"/>
                </a:lnTo>
                <a:lnTo>
                  <a:pt x="3195245" y="711886"/>
                </a:lnTo>
                <a:lnTo>
                  <a:pt x="3194344" y="84666"/>
                </a:lnTo>
                <a:lnTo>
                  <a:pt x="3179876" y="45290"/>
                </a:lnTo>
                <a:lnTo>
                  <a:pt x="3150980" y="16030"/>
                </a:lnTo>
                <a:lnTo>
                  <a:pt x="3111853" y="1079"/>
                </a:lnTo>
                <a:lnTo>
                  <a:pt x="309726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218895" y="6274724"/>
            <a:ext cx="246316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36903" y="5945566"/>
            <a:ext cx="3851769" cy="11102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4079" y="6103205"/>
            <a:ext cx="2813443" cy="8567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29381" y="6037110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4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463983" y="808968"/>
                </a:lnTo>
                <a:lnTo>
                  <a:pt x="3503359" y="794499"/>
                </a:lnTo>
                <a:lnTo>
                  <a:pt x="3532619" y="765604"/>
                </a:lnTo>
                <a:lnTo>
                  <a:pt x="3547570" y="726477"/>
                </a:lnTo>
                <a:lnTo>
                  <a:pt x="3548649" y="711886"/>
                </a:lnTo>
                <a:lnTo>
                  <a:pt x="3547747" y="84647"/>
                </a:lnTo>
                <a:lnTo>
                  <a:pt x="3533273" y="45279"/>
                </a:lnTo>
                <a:lnTo>
                  <a:pt x="3504373" y="16026"/>
                </a:lnTo>
                <a:lnTo>
                  <a:pt x="3465237" y="1079"/>
                </a:lnTo>
                <a:lnTo>
                  <a:pt x="345064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52515" y="6304168"/>
            <a:ext cx="249682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86874" y="542609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08343" y="58135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96331" y="544813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17799" y="583556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57421" y="5433409"/>
            <a:ext cx="5165725" cy="0"/>
          </a:xfrm>
          <a:custGeom>
            <a:avLst/>
            <a:gdLst/>
            <a:ahLst/>
            <a:cxnLst/>
            <a:rect l="l" t="t" r="r" b="b"/>
            <a:pathLst>
              <a:path w="5165725">
                <a:moveTo>
                  <a:pt x="0" y="0"/>
                </a:moveTo>
                <a:lnTo>
                  <a:pt x="516527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07870" y="486901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11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86874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08343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1082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32551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7517" y="8687559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86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08985" y="907498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65326" y="8702285"/>
            <a:ext cx="4365625" cy="0"/>
          </a:xfrm>
          <a:custGeom>
            <a:avLst/>
            <a:gdLst/>
            <a:ahLst/>
            <a:cxnLst/>
            <a:rect l="l" t="t" r="r" b="b"/>
            <a:pathLst>
              <a:path w="4365625">
                <a:moveTo>
                  <a:pt x="0" y="0"/>
                </a:moveTo>
                <a:lnTo>
                  <a:pt x="436525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01831" y="8216369"/>
            <a:ext cx="635" cy="448945"/>
          </a:xfrm>
          <a:custGeom>
            <a:avLst/>
            <a:gdLst/>
            <a:ahLst/>
            <a:cxnLst/>
            <a:rect l="l" t="t" r="r" b="b"/>
            <a:pathLst>
              <a:path w="634" h="448945">
                <a:moveTo>
                  <a:pt x="0" y="0"/>
                </a:moveTo>
                <a:lnTo>
                  <a:pt x="25" y="44867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09542" y="7642118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819024" y="7568487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39652" y="1778531"/>
            <a:ext cx="1744259" cy="1178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03518" y="1895027"/>
            <a:ext cx="1171978" cy="9835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29768" y="1870033"/>
            <a:ext cx="1443355" cy="878205"/>
          </a:xfrm>
          <a:custGeom>
            <a:avLst/>
            <a:gdLst/>
            <a:ahLst/>
            <a:cxnLst/>
            <a:rect l="l" t="t" r="r" b="b"/>
            <a:pathLst>
              <a:path w="1443354" h="87820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828630"/>
                </a:lnTo>
                <a:lnTo>
                  <a:pt x="22737" y="863602"/>
                </a:lnTo>
                <a:lnTo>
                  <a:pt x="61945" y="877594"/>
                </a:lnTo>
                <a:lnTo>
                  <a:pt x="1394065" y="876230"/>
                </a:lnTo>
                <a:lnTo>
                  <a:pt x="1429038" y="854857"/>
                </a:lnTo>
                <a:lnTo>
                  <a:pt x="1443021" y="81564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709515" y="2074593"/>
            <a:ext cx="475043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877310" indent="183515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moved!</a:t>
            </a:r>
            <a:endParaRPr sz="1950">
              <a:latin typeface="Palatino Linotype"/>
              <a:cs typeface="Palatino Linotype"/>
            </a:endParaRPr>
          </a:p>
          <a:p>
            <a:pPr marL="1720214">
              <a:lnSpc>
                <a:spcPct val="100000"/>
              </a:lnSpc>
              <a:spcBef>
                <a:spcPts val="1335"/>
              </a:spcBef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77048" y="3152697"/>
            <a:ext cx="1747687" cy="11788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48385" y="3269193"/>
            <a:ext cx="1319331" cy="9835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70281" y="3245606"/>
            <a:ext cx="1443355" cy="877569"/>
          </a:xfrm>
          <a:custGeom>
            <a:avLst/>
            <a:gdLst/>
            <a:ahLst/>
            <a:cxnLst/>
            <a:rect l="l" t="t" r="r" b="b"/>
            <a:pathLst>
              <a:path w="1443354" h="877570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59" y="828612"/>
                </a:lnTo>
                <a:lnTo>
                  <a:pt x="22730" y="863582"/>
                </a:lnTo>
                <a:lnTo>
                  <a:pt x="61945" y="877569"/>
                </a:lnTo>
                <a:lnTo>
                  <a:pt x="1394048" y="876210"/>
                </a:lnTo>
                <a:lnTo>
                  <a:pt x="1429032" y="854853"/>
                </a:lnTo>
                <a:lnTo>
                  <a:pt x="1443021" y="815648"/>
                </a:lnTo>
                <a:lnTo>
                  <a:pt x="1441659" y="48956"/>
                </a:lnTo>
                <a:lnTo>
                  <a:pt x="1420295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352141" y="3437455"/>
            <a:ext cx="10033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535" marR="5080" indent="-77470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changed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9200" b="1" spc="26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Passing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32852" y="3033281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405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942" y="29547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1081" y="2375306"/>
            <a:ext cx="2090904" cy="1211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25488" y="4108194"/>
            <a:ext cx="1339945" cy="647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048" y="2457030"/>
            <a:ext cx="3848326" cy="1213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3497" y="2666082"/>
            <a:ext cx="3358289" cy="856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7290" y="2547365"/>
            <a:ext cx="3549015" cy="913130"/>
          </a:xfrm>
          <a:custGeom>
            <a:avLst/>
            <a:gdLst/>
            <a:ahLst/>
            <a:cxnLst/>
            <a:rect l="l" t="t" r="r" b="b"/>
            <a:pathLst>
              <a:path w="3549015" h="913129">
                <a:moveTo>
                  <a:pt x="3512010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877474"/>
                </a:lnTo>
                <a:lnTo>
                  <a:pt x="3212" y="891326"/>
                </a:lnTo>
                <a:lnTo>
                  <a:pt x="11117" y="902589"/>
                </a:lnTo>
                <a:lnTo>
                  <a:pt x="22628" y="910158"/>
                </a:lnTo>
                <a:lnTo>
                  <a:pt x="36639" y="912927"/>
                </a:lnTo>
                <a:lnTo>
                  <a:pt x="3513196" y="912908"/>
                </a:lnTo>
                <a:lnTo>
                  <a:pt x="3527038" y="909714"/>
                </a:lnTo>
                <a:lnTo>
                  <a:pt x="3538303" y="901809"/>
                </a:lnTo>
                <a:lnTo>
                  <a:pt x="3545877" y="890298"/>
                </a:lnTo>
                <a:lnTo>
                  <a:pt x="3548649" y="876287"/>
                </a:lnTo>
                <a:lnTo>
                  <a:pt x="3548631" y="35453"/>
                </a:lnTo>
                <a:lnTo>
                  <a:pt x="3545433" y="21611"/>
                </a:lnTo>
                <a:lnTo>
                  <a:pt x="3537523" y="10346"/>
                </a:lnTo>
                <a:lnTo>
                  <a:pt x="3526011" y="2771"/>
                </a:lnTo>
                <a:lnTo>
                  <a:pt x="351201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07870" y="3504471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0"/>
                </a:moveTo>
                <a:lnTo>
                  <a:pt x="0" y="5644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29338" y="39645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10968" y="9139369"/>
            <a:ext cx="4218443" cy="1113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64556" y="9297003"/>
            <a:ext cx="3683850" cy="8567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2114" y="9232376"/>
            <a:ext cx="3917315" cy="810260"/>
          </a:xfrm>
          <a:custGeom>
            <a:avLst/>
            <a:gdLst/>
            <a:ahLst/>
            <a:cxnLst/>
            <a:rect l="l" t="t" r="r" b="b"/>
            <a:pathLst>
              <a:path w="3917315" h="81025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0" y="725212"/>
                </a:lnTo>
                <a:lnTo>
                  <a:pt x="15371" y="764578"/>
                </a:lnTo>
                <a:lnTo>
                  <a:pt x="44271" y="793831"/>
                </a:lnTo>
                <a:lnTo>
                  <a:pt x="83410" y="808779"/>
                </a:lnTo>
                <a:lnTo>
                  <a:pt x="98007" y="809858"/>
                </a:lnTo>
                <a:lnTo>
                  <a:pt x="3832099" y="808960"/>
                </a:lnTo>
                <a:lnTo>
                  <a:pt x="3871475" y="794496"/>
                </a:lnTo>
                <a:lnTo>
                  <a:pt x="3900729" y="765601"/>
                </a:lnTo>
                <a:lnTo>
                  <a:pt x="3915676" y="726466"/>
                </a:lnTo>
                <a:lnTo>
                  <a:pt x="3916756" y="711871"/>
                </a:lnTo>
                <a:lnTo>
                  <a:pt x="3915857" y="84664"/>
                </a:lnTo>
                <a:lnTo>
                  <a:pt x="3901396" y="45288"/>
                </a:lnTo>
                <a:lnTo>
                  <a:pt x="3872505" y="16029"/>
                </a:lnTo>
                <a:lnTo>
                  <a:pt x="3833371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72448" y="9499434"/>
            <a:ext cx="3370579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86874" y="8436660"/>
            <a:ext cx="0" cy="749935"/>
          </a:xfrm>
          <a:custGeom>
            <a:avLst/>
            <a:gdLst/>
            <a:ahLst/>
            <a:cxnLst/>
            <a:rect l="l" t="t" r="r" b="b"/>
            <a:pathLst>
              <a:path h="749934">
                <a:moveTo>
                  <a:pt x="0" y="0"/>
                </a:moveTo>
                <a:lnTo>
                  <a:pt x="0" y="74959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08343" y="908192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8651" y="9098248"/>
            <a:ext cx="4218443" cy="1213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45935" y="9307283"/>
            <a:ext cx="3670129" cy="856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70476" y="9188201"/>
            <a:ext cx="3917315" cy="913130"/>
          </a:xfrm>
          <a:custGeom>
            <a:avLst/>
            <a:gdLst/>
            <a:ahLst/>
            <a:cxnLst/>
            <a:rect l="l" t="t" r="r" b="b"/>
            <a:pathLst>
              <a:path w="3917315" h="91312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828283"/>
                </a:lnTo>
                <a:lnTo>
                  <a:pt x="15373" y="867651"/>
                </a:lnTo>
                <a:lnTo>
                  <a:pt x="44274" y="896903"/>
                </a:lnTo>
                <a:lnTo>
                  <a:pt x="83411" y="911850"/>
                </a:lnTo>
                <a:lnTo>
                  <a:pt x="98007" y="912929"/>
                </a:lnTo>
                <a:lnTo>
                  <a:pt x="3832125" y="912027"/>
                </a:lnTo>
                <a:lnTo>
                  <a:pt x="3871497" y="897558"/>
                </a:lnTo>
                <a:lnTo>
                  <a:pt x="3900752" y="868661"/>
                </a:lnTo>
                <a:lnTo>
                  <a:pt x="3915701" y="829527"/>
                </a:lnTo>
                <a:lnTo>
                  <a:pt x="3916781" y="814932"/>
                </a:lnTo>
                <a:lnTo>
                  <a:pt x="3915879" y="84645"/>
                </a:lnTo>
                <a:lnTo>
                  <a:pt x="3901407" y="45278"/>
                </a:lnTo>
                <a:lnTo>
                  <a:pt x="3872506" y="16025"/>
                </a:lnTo>
                <a:lnTo>
                  <a:pt x="3833369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944566" y="9506795"/>
            <a:ext cx="33629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530030" y="8155755"/>
            <a:ext cx="0" cy="979169"/>
          </a:xfrm>
          <a:custGeom>
            <a:avLst/>
            <a:gdLst/>
            <a:ahLst/>
            <a:cxnLst/>
            <a:rect l="l" t="t" r="r" b="b"/>
            <a:pathLst>
              <a:path h="979170">
                <a:moveTo>
                  <a:pt x="0" y="0"/>
                </a:moveTo>
                <a:lnTo>
                  <a:pt x="0" y="97917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451498" y="903072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63945" y="5914721"/>
            <a:ext cx="3495374" cy="1113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13480" y="6072345"/>
            <a:ext cx="2772305" cy="856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55520" y="6007658"/>
            <a:ext cx="3195320" cy="810260"/>
          </a:xfrm>
          <a:custGeom>
            <a:avLst/>
            <a:gdLst/>
            <a:ahLst/>
            <a:cxnLst/>
            <a:rect l="l" t="t" r="r" b="b"/>
            <a:pathLst>
              <a:path w="3195320" h="810259">
                <a:moveTo>
                  <a:pt x="309726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110579" y="808970"/>
                </a:lnTo>
                <a:lnTo>
                  <a:pt x="3149950" y="794506"/>
                </a:lnTo>
                <a:lnTo>
                  <a:pt x="3179211" y="765610"/>
                </a:lnTo>
                <a:lnTo>
                  <a:pt x="3194165" y="726479"/>
                </a:lnTo>
                <a:lnTo>
                  <a:pt x="3195245" y="711886"/>
                </a:lnTo>
                <a:lnTo>
                  <a:pt x="3194344" y="84666"/>
                </a:lnTo>
                <a:lnTo>
                  <a:pt x="3179876" y="45290"/>
                </a:lnTo>
                <a:lnTo>
                  <a:pt x="3150980" y="16030"/>
                </a:lnTo>
                <a:lnTo>
                  <a:pt x="3111853" y="1079"/>
                </a:lnTo>
                <a:lnTo>
                  <a:pt x="309726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8895" y="6274724"/>
            <a:ext cx="246316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36903" y="5945566"/>
            <a:ext cx="3851769" cy="11102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144079" y="6103205"/>
            <a:ext cx="2813443" cy="8567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29381" y="6037110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4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463983" y="808968"/>
                </a:lnTo>
                <a:lnTo>
                  <a:pt x="3503359" y="794499"/>
                </a:lnTo>
                <a:lnTo>
                  <a:pt x="3532619" y="765604"/>
                </a:lnTo>
                <a:lnTo>
                  <a:pt x="3547570" y="726477"/>
                </a:lnTo>
                <a:lnTo>
                  <a:pt x="3548649" y="711886"/>
                </a:lnTo>
                <a:lnTo>
                  <a:pt x="3547747" y="84647"/>
                </a:lnTo>
                <a:lnTo>
                  <a:pt x="3533273" y="45279"/>
                </a:lnTo>
                <a:lnTo>
                  <a:pt x="3504373" y="16026"/>
                </a:lnTo>
                <a:lnTo>
                  <a:pt x="3465237" y="1079"/>
                </a:lnTo>
                <a:lnTo>
                  <a:pt x="345064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252515" y="6304168"/>
            <a:ext cx="249682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86874" y="542609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08343" y="58135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6331" y="544813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17799" y="583556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57421" y="5433409"/>
            <a:ext cx="5165725" cy="0"/>
          </a:xfrm>
          <a:custGeom>
            <a:avLst/>
            <a:gdLst/>
            <a:ahLst/>
            <a:cxnLst/>
            <a:rect l="l" t="t" r="r" b="b"/>
            <a:pathLst>
              <a:path w="5165725">
                <a:moveTo>
                  <a:pt x="0" y="0"/>
                </a:moveTo>
                <a:lnTo>
                  <a:pt x="516527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07870" y="486901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11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86874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08343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511082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432551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7517" y="8687559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86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08985" y="907498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65326" y="8702285"/>
            <a:ext cx="4365625" cy="0"/>
          </a:xfrm>
          <a:custGeom>
            <a:avLst/>
            <a:gdLst/>
            <a:ahLst/>
            <a:cxnLst/>
            <a:rect l="l" t="t" r="r" b="b"/>
            <a:pathLst>
              <a:path w="4365625">
                <a:moveTo>
                  <a:pt x="0" y="0"/>
                </a:moveTo>
                <a:lnTo>
                  <a:pt x="436525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01831" y="8216369"/>
            <a:ext cx="635" cy="448945"/>
          </a:xfrm>
          <a:custGeom>
            <a:avLst/>
            <a:gdLst/>
            <a:ahLst/>
            <a:cxnLst/>
            <a:rect l="l" t="t" r="r" b="b"/>
            <a:pathLst>
              <a:path w="634" h="448945">
                <a:moveTo>
                  <a:pt x="0" y="0"/>
                </a:moveTo>
                <a:lnTo>
                  <a:pt x="25" y="44867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09542" y="7642118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819024" y="7568487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39652" y="1778531"/>
            <a:ext cx="1744259" cy="1178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03518" y="1895027"/>
            <a:ext cx="1171978" cy="9835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29768" y="1870033"/>
            <a:ext cx="1443355" cy="878205"/>
          </a:xfrm>
          <a:custGeom>
            <a:avLst/>
            <a:gdLst/>
            <a:ahLst/>
            <a:cxnLst/>
            <a:rect l="l" t="t" r="r" b="b"/>
            <a:pathLst>
              <a:path w="1443354" h="87820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828630"/>
                </a:lnTo>
                <a:lnTo>
                  <a:pt x="22737" y="863602"/>
                </a:lnTo>
                <a:lnTo>
                  <a:pt x="61945" y="877594"/>
                </a:lnTo>
                <a:lnTo>
                  <a:pt x="1394065" y="876230"/>
                </a:lnTo>
                <a:lnTo>
                  <a:pt x="1429038" y="854857"/>
                </a:lnTo>
                <a:lnTo>
                  <a:pt x="1443021" y="81564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564931" y="3971713"/>
            <a:ext cx="1744259" cy="11788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736267" y="4088208"/>
            <a:ext cx="1315903" cy="9835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655750" y="4064018"/>
            <a:ext cx="1443355" cy="878205"/>
          </a:xfrm>
          <a:custGeom>
            <a:avLst/>
            <a:gdLst/>
            <a:ahLst/>
            <a:cxnLst/>
            <a:rect l="l" t="t" r="r" b="b"/>
            <a:pathLst>
              <a:path w="1443354" h="878204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7" y="828631"/>
                </a:lnTo>
                <a:lnTo>
                  <a:pt x="22743" y="863605"/>
                </a:lnTo>
                <a:lnTo>
                  <a:pt x="61945" y="877594"/>
                </a:lnTo>
                <a:lnTo>
                  <a:pt x="1394082" y="876226"/>
                </a:lnTo>
                <a:lnTo>
                  <a:pt x="1429043" y="854846"/>
                </a:lnTo>
                <a:lnTo>
                  <a:pt x="1443021" y="815623"/>
                </a:lnTo>
                <a:lnTo>
                  <a:pt x="1441659" y="48956"/>
                </a:lnTo>
                <a:lnTo>
                  <a:pt x="1420295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253843" y="2074593"/>
            <a:ext cx="7587615" cy="275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8245" marR="4258310" indent="183515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moved!</a:t>
            </a:r>
            <a:endParaRPr sz="1950">
              <a:latin typeface="Palatino Linotype"/>
              <a:cs typeface="Palatino Linotype"/>
            </a:endParaRPr>
          </a:p>
          <a:p>
            <a:pPr marL="12700" indent="4163060">
              <a:lnSpc>
                <a:spcPct val="100000"/>
              </a:lnSpc>
              <a:spcBef>
                <a:spcPts val="1335"/>
              </a:spcBef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  <a:p>
            <a:pPr marL="6673215" marR="5080" indent="-77470" algn="r">
              <a:lnSpc>
                <a:spcPts val="2310"/>
              </a:lnSpc>
              <a:spcBef>
                <a:spcPts val="1635"/>
              </a:spcBef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changed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9200" b="1" spc="26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Passing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32852" y="3033281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405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942" y="29547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1081" y="2375306"/>
            <a:ext cx="2090904" cy="1211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25488" y="4108194"/>
            <a:ext cx="1339945" cy="647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048" y="2457030"/>
            <a:ext cx="3848326" cy="1213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3497" y="2666082"/>
            <a:ext cx="3358289" cy="856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7290" y="2547365"/>
            <a:ext cx="3549015" cy="913130"/>
          </a:xfrm>
          <a:custGeom>
            <a:avLst/>
            <a:gdLst/>
            <a:ahLst/>
            <a:cxnLst/>
            <a:rect l="l" t="t" r="r" b="b"/>
            <a:pathLst>
              <a:path w="3549015" h="913129">
                <a:moveTo>
                  <a:pt x="3512010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877474"/>
                </a:lnTo>
                <a:lnTo>
                  <a:pt x="3212" y="891326"/>
                </a:lnTo>
                <a:lnTo>
                  <a:pt x="11117" y="902589"/>
                </a:lnTo>
                <a:lnTo>
                  <a:pt x="22628" y="910158"/>
                </a:lnTo>
                <a:lnTo>
                  <a:pt x="36639" y="912927"/>
                </a:lnTo>
                <a:lnTo>
                  <a:pt x="3513196" y="912908"/>
                </a:lnTo>
                <a:lnTo>
                  <a:pt x="3527038" y="909714"/>
                </a:lnTo>
                <a:lnTo>
                  <a:pt x="3538303" y="901809"/>
                </a:lnTo>
                <a:lnTo>
                  <a:pt x="3545877" y="890298"/>
                </a:lnTo>
                <a:lnTo>
                  <a:pt x="3548649" y="876287"/>
                </a:lnTo>
                <a:lnTo>
                  <a:pt x="3548631" y="35453"/>
                </a:lnTo>
                <a:lnTo>
                  <a:pt x="3545433" y="21611"/>
                </a:lnTo>
                <a:lnTo>
                  <a:pt x="3537523" y="10346"/>
                </a:lnTo>
                <a:lnTo>
                  <a:pt x="3526011" y="2771"/>
                </a:lnTo>
                <a:lnTo>
                  <a:pt x="351201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53843" y="2865956"/>
            <a:ext cx="7205980" cy="1183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75760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07870" y="3504471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0"/>
                </a:moveTo>
                <a:lnTo>
                  <a:pt x="0" y="5644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29338" y="39645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0968" y="9139369"/>
            <a:ext cx="4218443" cy="1113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64556" y="9297003"/>
            <a:ext cx="3683850" cy="8567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2114" y="9232376"/>
            <a:ext cx="3917315" cy="810260"/>
          </a:xfrm>
          <a:custGeom>
            <a:avLst/>
            <a:gdLst/>
            <a:ahLst/>
            <a:cxnLst/>
            <a:rect l="l" t="t" r="r" b="b"/>
            <a:pathLst>
              <a:path w="3917315" h="81025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0" y="725212"/>
                </a:lnTo>
                <a:lnTo>
                  <a:pt x="15371" y="764578"/>
                </a:lnTo>
                <a:lnTo>
                  <a:pt x="44271" y="793831"/>
                </a:lnTo>
                <a:lnTo>
                  <a:pt x="83410" y="808779"/>
                </a:lnTo>
                <a:lnTo>
                  <a:pt x="98007" y="809858"/>
                </a:lnTo>
                <a:lnTo>
                  <a:pt x="3832099" y="808960"/>
                </a:lnTo>
                <a:lnTo>
                  <a:pt x="3871475" y="794496"/>
                </a:lnTo>
                <a:lnTo>
                  <a:pt x="3900729" y="765601"/>
                </a:lnTo>
                <a:lnTo>
                  <a:pt x="3915676" y="726466"/>
                </a:lnTo>
                <a:lnTo>
                  <a:pt x="3916756" y="711871"/>
                </a:lnTo>
                <a:lnTo>
                  <a:pt x="3915857" y="84664"/>
                </a:lnTo>
                <a:lnTo>
                  <a:pt x="3901396" y="45288"/>
                </a:lnTo>
                <a:lnTo>
                  <a:pt x="3872505" y="16029"/>
                </a:lnTo>
                <a:lnTo>
                  <a:pt x="3833371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72448" y="9499434"/>
            <a:ext cx="3370579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86874" y="8436660"/>
            <a:ext cx="0" cy="749935"/>
          </a:xfrm>
          <a:custGeom>
            <a:avLst/>
            <a:gdLst/>
            <a:ahLst/>
            <a:cxnLst/>
            <a:rect l="l" t="t" r="r" b="b"/>
            <a:pathLst>
              <a:path h="749934">
                <a:moveTo>
                  <a:pt x="0" y="0"/>
                </a:moveTo>
                <a:lnTo>
                  <a:pt x="0" y="74959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08343" y="908192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78651" y="9098248"/>
            <a:ext cx="4218443" cy="1213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45935" y="9307283"/>
            <a:ext cx="3670129" cy="856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70476" y="9188201"/>
            <a:ext cx="3917315" cy="913130"/>
          </a:xfrm>
          <a:custGeom>
            <a:avLst/>
            <a:gdLst/>
            <a:ahLst/>
            <a:cxnLst/>
            <a:rect l="l" t="t" r="r" b="b"/>
            <a:pathLst>
              <a:path w="3917315" h="91312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828283"/>
                </a:lnTo>
                <a:lnTo>
                  <a:pt x="15373" y="867651"/>
                </a:lnTo>
                <a:lnTo>
                  <a:pt x="44274" y="896903"/>
                </a:lnTo>
                <a:lnTo>
                  <a:pt x="83411" y="911850"/>
                </a:lnTo>
                <a:lnTo>
                  <a:pt x="98007" y="912929"/>
                </a:lnTo>
                <a:lnTo>
                  <a:pt x="3832125" y="912027"/>
                </a:lnTo>
                <a:lnTo>
                  <a:pt x="3871497" y="897558"/>
                </a:lnTo>
                <a:lnTo>
                  <a:pt x="3900752" y="868661"/>
                </a:lnTo>
                <a:lnTo>
                  <a:pt x="3915701" y="829527"/>
                </a:lnTo>
                <a:lnTo>
                  <a:pt x="3916781" y="814932"/>
                </a:lnTo>
                <a:lnTo>
                  <a:pt x="3915879" y="84645"/>
                </a:lnTo>
                <a:lnTo>
                  <a:pt x="3901407" y="45278"/>
                </a:lnTo>
                <a:lnTo>
                  <a:pt x="3872506" y="16025"/>
                </a:lnTo>
                <a:lnTo>
                  <a:pt x="3833369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944566" y="9506795"/>
            <a:ext cx="33629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30030" y="8155755"/>
            <a:ext cx="0" cy="979169"/>
          </a:xfrm>
          <a:custGeom>
            <a:avLst/>
            <a:gdLst/>
            <a:ahLst/>
            <a:cxnLst/>
            <a:rect l="l" t="t" r="r" b="b"/>
            <a:pathLst>
              <a:path h="979170">
                <a:moveTo>
                  <a:pt x="0" y="0"/>
                </a:moveTo>
                <a:lnTo>
                  <a:pt x="0" y="97917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51498" y="903072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63945" y="5914721"/>
            <a:ext cx="3495374" cy="1113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3480" y="6072345"/>
            <a:ext cx="2772305" cy="856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5520" y="6007658"/>
            <a:ext cx="3195320" cy="810260"/>
          </a:xfrm>
          <a:custGeom>
            <a:avLst/>
            <a:gdLst/>
            <a:ahLst/>
            <a:cxnLst/>
            <a:rect l="l" t="t" r="r" b="b"/>
            <a:pathLst>
              <a:path w="3195320" h="810259">
                <a:moveTo>
                  <a:pt x="309726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110579" y="808970"/>
                </a:lnTo>
                <a:lnTo>
                  <a:pt x="3149950" y="794506"/>
                </a:lnTo>
                <a:lnTo>
                  <a:pt x="3179211" y="765610"/>
                </a:lnTo>
                <a:lnTo>
                  <a:pt x="3194165" y="726479"/>
                </a:lnTo>
                <a:lnTo>
                  <a:pt x="3195245" y="711886"/>
                </a:lnTo>
                <a:lnTo>
                  <a:pt x="3194344" y="84666"/>
                </a:lnTo>
                <a:lnTo>
                  <a:pt x="3179876" y="45290"/>
                </a:lnTo>
                <a:lnTo>
                  <a:pt x="3150980" y="16030"/>
                </a:lnTo>
                <a:lnTo>
                  <a:pt x="3111853" y="1079"/>
                </a:lnTo>
                <a:lnTo>
                  <a:pt x="309726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218895" y="6274724"/>
            <a:ext cx="246316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36903" y="5945566"/>
            <a:ext cx="3851769" cy="11102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4079" y="6103205"/>
            <a:ext cx="2813443" cy="8567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29381" y="6037110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4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463983" y="808968"/>
                </a:lnTo>
                <a:lnTo>
                  <a:pt x="3503359" y="794499"/>
                </a:lnTo>
                <a:lnTo>
                  <a:pt x="3532619" y="765604"/>
                </a:lnTo>
                <a:lnTo>
                  <a:pt x="3547570" y="726477"/>
                </a:lnTo>
                <a:lnTo>
                  <a:pt x="3548649" y="711886"/>
                </a:lnTo>
                <a:lnTo>
                  <a:pt x="3547747" y="84647"/>
                </a:lnTo>
                <a:lnTo>
                  <a:pt x="3533273" y="45279"/>
                </a:lnTo>
                <a:lnTo>
                  <a:pt x="3504373" y="16026"/>
                </a:lnTo>
                <a:lnTo>
                  <a:pt x="3465237" y="1079"/>
                </a:lnTo>
                <a:lnTo>
                  <a:pt x="345064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52515" y="6304168"/>
            <a:ext cx="249682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86874" y="542609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08343" y="58135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96331" y="544813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17799" y="583556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57421" y="5433409"/>
            <a:ext cx="5165725" cy="0"/>
          </a:xfrm>
          <a:custGeom>
            <a:avLst/>
            <a:gdLst/>
            <a:ahLst/>
            <a:cxnLst/>
            <a:rect l="l" t="t" r="r" b="b"/>
            <a:pathLst>
              <a:path w="5165725">
                <a:moveTo>
                  <a:pt x="0" y="0"/>
                </a:moveTo>
                <a:lnTo>
                  <a:pt x="516527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07870" y="486901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11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86874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08343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1082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32551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7517" y="8687559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86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08985" y="907498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65326" y="8702285"/>
            <a:ext cx="4365625" cy="0"/>
          </a:xfrm>
          <a:custGeom>
            <a:avLst/>
            <a:gdLst/>
            <a:ahLst/>
            <a:cxnLst/>
            <a:rect l="l" t="t" r="r" b="b"/>
            <a:pathLst>
              <a:path w="4365625">
                <a:moveTo>
                  <a:pt x="0" y="0"/>
                </a:moveTo>
                <a:lnTo>
                  <a:pt x="436525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01831" y="8216369"/>
            <a:ext cx="635" cy="448945"/>
          </a:xfrm>
          <a:custGeom>
            <a:avLst/>
            <a:gdLst/>
            <a:ahLst/>
            <a:cxnLst/>
            <a:rect l="l" t="t" r="r" b="b"/>
            <a:pathLst>
              <a:path w="634" h="448945">
                <a:moveTo>
                  <a:pt x="0" y="0"/>
                </a:moveTo>
                <a:lnTo>
                  <a:pt x="25" y="44867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09542" y="7642118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819024" y="7568487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13775" y="6593222"/>
            <a:ext cx="1744259" cy="12884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26250" y="6764566"/>
            <a:ext cx="1233660" cy="9835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05198" y="668501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90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37577"/>
                </a:lnTo>
                <a:lnTo>
                  <a:pt x="22737" y="972549"/>
                </a:lnTo>
                <a:lnTo>
                  <a:pt x="61945" y="986533"/>
                </a:lnTo>
                <a:lnTo>
                  <a:pt x="1394040" y="985174"/>
                </a:lnTo>
                <a:lnTo>
                  <a:pt x="1429009" y="963813"/>
                </a:lnTo>
                <a:lnTo>
                  <a:pt x="1442996" y="924587"/>
                </a:lnTo>
                <a:lnTo>
                  <a:pt x="1441638" y="48980"/>
                </a:lnTo>
                <a:lnTo>
                  <a:pt x="1420281" y="13997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831399" y="6931351"/>
            <a:ext cx="91503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 marR="5080" indent="-142240">
              <a:lnSpc>
                <a:spcPts val="2310"/>
              </a:lnSpc>
            </a:pPr>
            <a:r>
              <a:rPr sz="1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recalc'd</a:t>
            </a:r>
            <a:r>
              <a:rPr sz="19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0564931" y="6593222"/>
            <a:ext cx="1744259" cy="1288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36267" y="6764566"/>
            <a:ext cx="1305623" cy="9835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655750" y="668501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90">
                <a:moveTo>
                  <a:pt x="1381076" y="0"/>
                </a:moveTo>
                <a:lnTo>
                  <a:pt x="48963" y="1367"/>
                </a:lnTo>
                <a:lnTo>
                  <a:pt x="13988" y="22743"/>
                </a:lnTo>
                <a:lnTo>
                  <a:pt x="0" y="61945"/>
                </a:lnTo>
                <a:lnTo>
                  <a:pt x="1367" y="937594"/>
                </a:lnTo>
                <a:lnTo>
                  <a:pt x="22748" y="972554"/>
                </a:lnTo>
                <a:lnTo>
                  <a:pt x="61970" y="986533"/>
                </a:lnTo>
                <a:lnTo>
                  <a:pt x="1394065" y="985170"/>
                </a:lnTo>
                <a:lnTo>
                  <a:pt x="1429038" y="963806"/>
                </a:lnTo>
                <a:lnTo>
                  <a:pt x="1443021" y="924587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0844779" y="6931351"/>
            <a:ext cx="98933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340" marR="5080" indent="-168275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updated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9200" b="1" spc="26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Passing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32852" y="3033281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405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942" y="29547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1081" y="2375306"/>
            <a:ext cx="2090904" cy="1211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25488" y="4108194"/>
            <a:ext cx="1339945" cy="647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048" y="2457030"/>
            <a:ext cx="3848326" cy="1213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3497" y="2666082"/>
            <a:ext cx="3358289" cy="856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7290" y="2547365"/>
            <a:ext cx="3549015" cy="913130"/>
          </a:xfrm>
          <a:custGeom>
            <a:avLst/>
            <a:gdLst/>
            <a:ahLst/>
            <a:cxnLst/>
            <a:rect l="l" t="t" r="r" b="b"/>
            <a:pathLst>
              <a:path w="3549015" h="913129">
                <a:moveTo>
                  <a:pt x="3512010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877474"/>
                </a:lnTo>
                <a:lnTo>
                  <a:pt x="3212" y="891326"/>
                </a:lnTo>
                <a:lnTo>
                  <a:pt x="11117" y="902589"/>
                </a:lnTo>
                <a:lnTo>
                  <a:pt x="22628" y="910158"/>
                </a:lnTo>
                <a:lnTo>
                  <a:pt x="36639" y="912927"/>
                </a:lnTo>
                <a:lnTo>
                  <a:pt x="3513196" y="912908"/>
                </a:lnTo>
                <a:lnTo>
                  <a:pt x="3527038" y="909714"/>
                </a:lnTo>
                <a:lnTo>
                  <a:pt x="3538303" y="901809"/>
                </a:lnTo>
                <a:lnTo>
                  <a:pt x="3545877" y="890298"/>
                </a:lnTo>
                <a:lnTo>
                  <a:pt x="3548649" y="876287"/>
                </a:lnTo>
                <a:lnTo>
                  <a:pt x="3548631" y="35453"/>
                </a:lnTo>
                <a:lnTo>
                  <a:pt x="3545433" y="21611"/>
                </a:lnTo>
                <a:lnTo>
                  <a:pt x="3537523" y="10346"/>
                </a:lnTo>
                <a:lnTo>
                  <a:pt x="3526011" y="2771"/>
                </a:lnTo>
                <a:lnTo>
                  <a:pt x="351201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53843" y="2865956"/>
            <a:ext cx="7205980" cy="1183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75760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07870" y="3504471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0"/>
                </a:moveTo>
                <a:lnTo>
                  <a:pt x="0" y="5644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29338" y="39645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0968" y="9139369"/>
            <a:ext cx="4218443" cy="1113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64556" y="9297003"/>
            <a:ext cx="3683850" cy="8567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2114" y="9232376"/>
            <a:ext cx="3917315" cy="810260"/>
          </a:xfrm>
          <a:custGeom>
            <a:avLst/>
            <a:gdLst/>
            <a:ahLst/>
            <a:cxnLst/>
            <a:rect l="l" t="t" r="r" b="b"/>
            <a:pathLst>
              <a:path w="3917315" h="81025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0" y="725212"/>
                </a:lnTo>
                <a:lnTo>
                  <a:pt x="15371" y="764578"/>
                </a:lnTo>
                <a:lnTo>
                  <a:pt x="44271" y="793831"/>
                </a:lnTo>
                <a:lnTo>
                  <a:pt x="83410" y="808779"/>
                </a:lnTo>
                <a:lnTo>
                  <a:pt x="98007" y="809858"/>
                </a:lnTo>
                <a:lnTo>
                  <a:pt x="3832099" y="808960"/>
                </a:lnTo>
                <a:lnTo>
                  <a:pt x="3871475" y="794496"/>
                </a:lnTo>
                <a:lnTo>
                  <a:pt x="3900729" y="765601"/>
                </a:lnTo>
                <a:lnTo>
                  <a:pt x="3915676" y="726466"/>
                </a:lnTo>
                <a:lnTo>
                  <a:pt x="3916756" y="711871"/>
                </a:lnTo>
                <a:lnTo>
                  <a:pt x="3915857" y="84664"/>
                </a:lnTo>
                <a:lnTo>
                  <a:pt x="3901396" y="45288"/>
                </a:lnTo>
                <a:lnTo>
                  <a:pt x="3872505" y="16029"/>
                </a:lnTo>
                <a:lnTo>
                  <a:pt x="3833371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72448" y="9499434"/>
            <a:ext cx="3370579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86874" y="8436660"/>
            <a:ext cx="0" cy="749935"/>
          </a:xfrm>
          <a:custGeom>
            <a:avLst/>
            <a:gdLst/>
            <a:ahLst/>
            <a:cxnLst/>
            <a:rect l="l" t="t" r="r" b="b"/>
            <a:pathLst>
              <a:path h="749934">
                <a:moveTo>
                  <a:pt x="0" y="0"/>
                </a:moveTo>
                <a:lnTo>
                  <a:pt x="0" y="74959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08343" y="908192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78651" y="9098248"/>
            <a:ext cx="4218443" cy="1213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45935" y="9307283"/>
            <a:ext cx="3670129" cy="856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70476" y="9188201"/>
            <a:ext cx="3917315" cy="913130"/>
          </a:xfrm>
          <a:custGeom>
            <a:avLst/>
            <a:gdLst/>
            <a:ahLst/>
            <a:cxnLst/>
            <a:rect l="l" t="t" r="r" b="b"/>
            <a:pathLst>
              <a:path w="3917315" h="91312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828283"/>
                </a:lnTo>
                <a:lnTo>
                  <a:pt x="15373" y="867651"/>
                </a:lnTo>
                <a:lnTo>
                  <a:pt x="44274" y="896903"/>
                </a:lnTo>
                <a:lnTo>
                  <a:pt x="83411" y="911850"/>
                </a:lnTo>
                <a:lnTo>
                  <a:pt x="98007" y="912929"/>
                </a:lnTo>
                <a:lnTo>
                  <a:pt x="3832125" y="912027"/>
                </a:lnTo>
                <a:lnTo>
                  <a:pt x="3871497" y="897558"/>
                </a:lnTo>
                <a:lnTo>
                  <a:pt x="3900752" y="868661"/>
                </a:lnTo>
                <a:lnTo>
                  <a:pt x="3915701" y="829527"/>
                </a:lnTo>
                <a:lnTo>
                  <a:pt x="3916781" y="814932"/>
                </a:lnTo>
                <a:lnTo>
                  <a:pt x="3915879" y="84645"/>
                </a:lnTo>
                <a:lnTo>
                  <a:pt x="3901407" y="45278"/>
                </a:lnTo>
                <a:lnTo>
                  <a:pt x="3872506" y="16025"/>
                </a:lnTo>
                <a:lnTo>
                  <a:pt x="3833369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944566" y="9506795"/>
            <a:ext cx="33629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30030" y="8155755"/>
            <a:ext cx="0" cy="979169"/>
          </a:xfrm>
          <a:custGeom>
            <a:avLst/>
            <a:gdLst/>
            <a:ahLst/>
            <a:cxnLst/>
            <a:rect l="l" t="t" r="r" b="b"/>
            <a:pathLst>
              <a:path h="979170">
                <a:moveTo>
                  <a:pt x="0" y="0"/>
                </a:moveTo>
                <a:lnTo>
                  <a:pt x="0" y="97917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51498" y="903072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63945" y="5914721"/>
            <a:ext cx="3495374" cy="1113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3480" y="6072345"/>
            <a:ext cx="2772305" cy="856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5520" y="6007658"/>
            <a:ext cx="3195320" cy="810260"/>
          </a:xfrm>
          <a:custGeom>
            <a:avLst/>
            <a:gdLst/>
            <a:ahLst/>
            <a:cxnLst/>
            <a:rect l="l" t="t" r="r" b="b"/>
            <a:pathLst>
              <a:path w="3195320" h="810259">
                <a:moveTo>
                  <a:pt x="309726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110579" y="808970"/>
                </a:lnTo>
                <a:lnTo>
                  <a:pt x="3149950" y="794506"/>
                </a:lnTo>
                <a:lnTo>
                  <a:pt x="3179211" y="765610"/>
                </a:lnTo>
                <a:lnTo>
                  <a:pt x="3194165" y="726479"/>
                </a:lnTo>
                <a:lnTo>
                  <a:pt x="3195245" y="711886"/>
                </a:lnTo>
                <a:lnTo>
                  <a:pt x="3194344" y="84666"/>
                </a:lnTo>
                <a:lnTo>
                  <a:pt x="3179876" y="45290"/>
                </a:lnTo>
                <a:lnTo>
                  <a:pt x="3150980" y="16030"/>
                </a:lnTo>
                <a:lnTo>
                  <a:pt x="3111853" y="1079"/>
                </a:lnTo>
                <a:lnTo>
                  <a:pt x="309726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218895" y="6274724"/>
            <a:ext cx="246316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36903" y="5945566"/>
            <a:ext cx="3851769" cy="11102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4079" y="6103205"/>
            <a:ext cx="2813443" cy="8567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29381" y="6037110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4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463983" y="808968"/>
                </a:lnTo>
                <a:lnTo>
                  <a:pt x="3503359" y="794499"/>
                </a:lnTo>
                <a:lnTo>
                  <a:pt x="3532619" y="765604"/>
                </a:lnTo>
                <a:lnTo>
                  <a:pt x="3547570" y="726477"/>
                </a:lnTo>
                <a:lnTo>
                  <a:pt x="3548649" y="711886"/>
                </a:lnTo>
                <a:lnTo>
                  <a:pt x="3547747" y="84647"/>
                </a:lnTo>
                <a:lnTo>
                  <a:pt x="3533273" y="45279"/>
                </a:lnTo>
                <a:lnTo>
                  <a:pt x="3504373" y="16026"/>
                </a:lnTo>
                <a:lnTo>
                  <a:pt x="3465237" y="1079"/>
                </a:lnTo>
                <a:lnTo>
                  <a:pt x="345064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52515" y="6304168"/>
            <a:ext cx="249682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86874" y="542609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08343" y="58135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96331" y="544813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17799" y="583556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57421" y="5433409"/>
            <a:ext cx="5165725" cy="0"/>
          </a:xfrm>
          <a:custGeom>
            <a:avLst/>
            <a:gdLst/>
            <a:ahLst/>
            <a:cxnLst/>
            <a:rect l="l" t="t" r="r" b="b"/>
            <a:pathLst>
              <a:path w="5165725">
                <a:moveTo>
                  <a:pt x="0" y="0"/>
                </a:moveTo>
                <a:lnTo>
                  <a:pt x="516527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07870" y="486901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11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86874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08343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1082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32551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7517" y="8687559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86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08985" y="907498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65326" y="8702285"/>
            <a:ext cx="4365625" cy="0"/>
          </a:xfrm>
          <a:custGeom>
            <a:avLst/>
            <a:gdLst/>
            <a:ahLst/>
            <a:cxnLst/>
            <a:rect l="l" t="t" r="r" b="b"/>
            <a:pathLst>
              <a:path w="4365625">
                <a:moveTo>
                  <a:pt x="0" y="0"/>
                </a:moveTo>
                <a:lnTo>
                  <a:pt x="436525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01831" y="8216369"/>
            <a:ext cx="635" cy="448945"/>
          </a:xfrm>
          <a:custGeom>
            <a:avLst/>
            <a:gdLst/>
            <a:ahLst/>
            <a:cxnLst/>
            <a:rect l="l" t="t" r="r" b="b"/>
            <a:pathLst>
              <a:path w="634" h="448945">
                <a:moveTo>
                  <a:pt x="0" y="0"/>
                </a:moveTo>
                <a:lnTo>
                  <a:pt x="25" y="44867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09542" y="7642118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819024" y="7568487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25299" y="7919417"/>
            <a:ext cx="1744259" cy="12884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7774" y="8090756"/>
            <a:ext cx="1233660" cy="9835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16722" y="8011307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90">
                <a:moveTo>
                  <a:pt x="1381076" y="0"/>
                </a:moveTo>
                <a:lnTo>
                  <a:pt x="48946" y="1367"/>
                </a:lnTo>
                <a:lnTo>
                  <a:pt x="13986" y="22748"/>
                </a:lnTo>
                <a:lnTo>
                  <a:pt x="0" y="61970"/>
                </a:lnTo>
                <a:lnTo>
                  <a:pt x="1364" y="937603"/>
                </a:lnTo>
                <a:lnTo>
                  <a:pt x="22739" y="972576"/>
                </a:lnTo>
                <a:lnTo>
                  <a:pt x="61945" y="986563"/>
                </a:lnTo>
                <a:lnTo>
                  <a:pt x="1394045" y="985202"/>
                </a:lnTo>
                <a:lnTo>
                  <a:pt x="1429011" y="963834"/>
                </a:lnTo>
                <a:lnTo>
                  <a:pt x="1442996" y="924610"/>
                </a:lnTo>
                <a:lnTo>
                  <a:pt x="1441634" y="48980"/>
                </a:lnTo>
                <a:lnTo>
                  <a:pt x="1420274" y="1399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642923" y="8257657"/>
            <a:ext cx="91503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 marR="5080" indent="-142240">
              <a:lnSpc>
                <a:spcPts val="2310"/>
              </a:lnSpc>
            </a:pPr>
            <a:r>
              <a:rPr sz="1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recalc'd</a:t>
            </a:r>
            <a:r>
              <a:rPr sz="19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3066534" y="7491071"/>
            <a:ext cx="1744259" cy="1288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237871" y="7662391"/>
            <a:ext cx="1309050" cy="9835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158962" y="7583216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5" h="986790">
                <a:moveTo>
                  <a:pt x="1381051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7" y="937595"/>
                </a:lnTo>
                <a:lnTo>
                  <a:pt x="22743" y="972569"/>
                </a:lnTo>
                <a:lnTo>
                  <a:pt x="61945" y="986558"/>
                </a:lnTo>
                <a:lnTo>
                  <a:pt x="1394075" y="985187"/>
                </a:lnTo>
                <a:lnTo>
                  <a:pt x="1429038" y="963803"/>
                </a:lnTo>
                <a:lnTo>
                  <a:pt x="1443021" y="924587"/>
                </a:lnTo>
                <a:lnTo>
                  <a:pt x="1441654" y="48946"/>
                </a:lnTo>
                <a:lnTo>
                  <a:pt x="1420273" y="13986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347951" y="7829555"/>
            <a:ext cx="98933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340" marR="5080" indent="-168275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updated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035935" y="7919417"/>
            <a:ext cx="1744259" cy="12884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207272" y="8090756"/>
            <a:ext cx="1305623" cy="9835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125951" y="8011307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90">
                <a:moveTo>
                  <a:pt x="1381076" y="0"/>
                </a:moveTo>
                <a:lnTo>
                  <a:pt x="48946" y="1367"/>
                </a:lnTo>
                <a:lnTo>
                  <a:pt x="13986" y="22748"/>
                </a:lnTo>
                <a:lnTo>
                  <a:pt x="0" y="61970"/>
                </a:lnTo>
                <a:lnTo>
                  <a:pt x="1364" y="937603"/>
                </a:lnTo>
                <a:lnTo>
                  <a:pt x="22739" y="972576"/>
                </a:lnTo>
                <a:lnTo>
                  <a:pt x="61945" y="986563"/>
                </a:lnTo>
                <a:lnTo>
                  <a:pt x="1394063" y="985199"/>
                </a:lnTo>
                <a:lnTo>
                  <a:pt x="1429031" y="963828"/>
                </a:lnTo>
                <a:lnTo>
                  <a:pt x="1443021" y="924610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314969" y="8257657"/>
            <a:ext cx="98933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340" marR="5080" indent="-168275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updated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2945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Broker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Choreography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32852" y="3033281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405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942" y="29547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1081" y="2375306"/>
            <a:ext cx="2090904" cy="1211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25488" y="4108194"/>
            <a:ext cx="1339945" cy="647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048" y="2457030"/>
            <a:ext cx="3848326" cy="1213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3497" y="2666082"/>
            <a:ext cx="3358289" cy="856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7290" y="2547365"/>
            <a:ext cx="3549015" cy="913130"/>
          </a:xfrm>
          <a:custGeom>
            <a:avLst/>
            <a:gdLst/>
            <a:ahLst/>
            <a:cxnLst/>
            <a:rect l="l" t="t" r="r" b="b"/>
            <a:pathLst>
              <a:path w="3549015" h="913129">
                <a:moveTo>
                  <a:pt x="3512010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877474"/>
                </a:lnTo>
                <a:lnTo>
                  <a:pt x="3212" y="891326"/>
                </a:lnTo>
                <a:lnTo>
                  <a:pt x="11117" y="902589"/>
                </a:lnTo>
                <a:lnTo>
                  <a:pt x="22628" y="910158"/>
                </a:lnTo>
                <a:lnTo>
                  <a:pt x="36639" y="912927"/>
                </a:lnTo>
                <a:lnTo>
                  <a:pt x="3513196" y="912908"/>
                </a:lnTo>
                <a:lnTo>
                  <a:pt x="3527038" y="909714"/>
                </a:lnTo>
                <a:lnTo>
                  <a:pt x="3538303" y="901809"/>
                </a:lnTo>
                <a:lnTo>
                  <a:pt x="3545877" y="890298"/>
                </a:lnTo>
                <a:lnTo>
                  <a:pt x="3548649" y="876287"/>
                </a:lnTo>
                <a:lnTo>
                  <a:pt x="3548631" y="35453"/>
                </a:lnTo>
                <a:lnTo>
                  <a:pt x="3545433" y="21611"/>
                </a:lnTo>
                <a:lnTo>
                  <a:pt x="3537523" y="10346"/>
                </a:lnTo>
                <a:lnTo>
                  <a:pt x="3526011" y="2771"/>
                </a:lnTo>
                <a:lnTo>
                  <a:pt x="351201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53843" y="2865956"/>
            <a:ext cx="7205980" cy="1183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75760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07870" y="3504471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0"/>
                </a:moveTo>
                <a:lnTo>
                  <a:pt x="0" y="5644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29338" y="39645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0968" y="9139369"/>
            <a:ext cx="4218443" cy="1113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64556" y="9297003"/>
            <a:ext cx="3683850" cy="8567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2114" y="9232376"/>
            <a:ext cx="3917315" cy="810260"/>
          </a:xfrm>
          <a:custGeom>
            <a:avLst/>
            <a:gdLst/>
            <a:ahLst/>
            <a:cxnLst/>
            <a:rect l="l" t="t" r="r" b="b"/>
            <a:pathLst>
              <a:path w="3917315" h="81025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0" y="725212"/>
                </a:lnTo>
                <a:lnTo>
                  <a:pt x="15371" y="764578"/>
                </a:lnTo>
                <a:lnTo>
                  <a:pt x="44271" y="793831"/>
                </a:lnTo>
                <a:lnTo>
                  <a:pt x="83410" y="808779"/>
                </a:lnTo>
                <a:lnTo>
                  <a:pt x="98007" y="809858"/>
                </a:lnTo>
                <a:lnTo>
                  <a:pt x="3832099" y="808960"/>
                </a:lnTo>
                <a:lnTo>
                  <a:pt x="3871475" y="794496"/>
                </a:lnTo>
                <a:lnTo>
                  <a:pt x="3900729" y="765601"/>
                </a:lnTo>
                <a:lnTo>
                  <a:pt x="3915676" y="726466"/>
                </a:lnTo>
                <a:lnTo>
                  <a:pt x="3916756" y="711871"/>
                </a:lnTo>
                <a:lnTo>
                  <a:pt x="3915857" y="84664"/>
                </a:lnTo>
                <a:lnTo>
                  <a:pt x="3901396" y="45288"/>
                </a:lnTo>
                <a:lnTo>
                  <a:pt x="3872505" y="16029"/>
                </a:lnTo>
                <a:lnTo>
                  <a:pt x="3833371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72448" y="9499434"/>
            <a:ext cx="3370579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86874" y="8436660"/>
            <a:ext cx="0" cy="749935"/>
          </a:xfrm>
          <a:custGeom>
            <a:avLst/>
            <a:gdLst/>
            <a:ahLst/>
            <a:cxnLst/>
            <a:rect l="l" t="t" r="r" b="b"/>
            <a:pathLst>
              <a:path h="749934">
                <a:moveTo>
                  <a:pt x="0" y="0"/>
                </a:moveTo>
                <a:lnTo>
                  <a:pt x="0" y="74959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08343" y="908192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78651" y="9098248"/>
            <a:ext cx="4218443" cy="1213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45935" y="9307283"/>
            <a:ext cx="3670129" cy="856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70476" y="9188201"/>
            <a:ext cx="3917315" cy="913130"/>
          </a:xfrm>
          <a:custGeom>
            <a:avLst/>
            <a:gdLst/>
            <a:ahLst/>
            <a:cxnLst/>
            <a:rect l="l" t="t" r="r" b="b"/>
            <a:pathLst>
              <a:path w="3917315" h="91312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828283"/>
                </a:lnTo>
                <a:lnTo>
                  <a:pt x="15373" y="867651"/>
                </a:lnTo>
                <a:lnTo>
                  <a:pt x="44274" y="896903"/>
                </a:lnTo>
                <a:lnTo>
                  <a:pt x="83411" y="911850"/>
                </a:lnTo>
                <a:lnTo>
                  <a:pt x="98007" y="912929"/>
                </a:lnTo>
                <a:lnTo>
                  <a:pt x="3832125" y="912027"/>
                </a:lnTo>
                <a:lnTo>
                  <a:pt x="3871497" y="897558"/>
                </a:lnTo>
                <a:lnTo>
                  <a:pt x="3900752" y="868661"/>
                </a:lnTo>
                <a:lnTo>
                  <a:pt x="3915701" y="829527"/>
                </a:lnTo>
                <a:lnTo>
                  <a:pt x="3916781" y="814932"/>
                </a:lnTo>
                <a:lnTo>
                  <a:pt x="3915879" y="84645"/>
                </a:lnTo>
                <a:lnTo>
                  <a:pt x="3901407" y="45278"/>
                </a:lnTo>
                <a:lnTo>
                  <a:pt x="3872506" y="16025"/>
                </a:lnTo>
                <a:lnTo>
                  <a:pt x="3833369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944566" y="9506795"/>
            <a:ext cx="33629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30030" y="8155755"/>
            <a:ext cx="0" cy="979169"/>
          </a:xfrm>
          <a:custGeom>
            <a:avLst/>
            <a:gdLst/>
            <a:ahLst/>
            <a:cxnLst/>
            <a:rect l="l" t="t" r="r" b="b"/>
            <a:pathLst>
              <a:path h="979170">
                <a:moveTo>
                  <a:pt x="0" y="0"/>
                </a:moveTo>
                <a:lnTo>
                  <a:pt x="0" y="97917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51498" y="903072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63945" y="5914721"/>
            <a:ext cx="3495374" cy="1113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3480" y="6072345"/>
            <a:ext cx="2772305" cy="856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5520" y="6007658"/>
            <a:ext cx="3195320" cy="810260"/>
          </a:xfrm>
          <a:custGeom>
            <a:avLst/>
            <a:gdLst/>
            <a:ahLst/>
            <a:cxnLst/>
            <a:rect l="l" t="t" r="r" b="b"/>
            <a:pathLst>
              <a:path w="3195320" h="810259">
                <a:moveTo>
                  <a:pt x="309726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110579" y="808970"/>
                </a:lnTo>
                <a:lnTo>
                  <a:pt x="3149950" y="794506"/>
                </a:lnTo>
                <a:lnTo>
                  <a:pt x="3179211" y="765610"/>
                </a:lnTo>
                <a:lnTo>
                  <a:pt x="3194165" y="726479"/>
                </a:lnTo>
                <a:lnTo>
                  <a:pt x="3195245" y="711886"/>
                </a:lnTo>
                <a:lnTo>
                  <a:pt x="3194344" y="84666"/>
                </a:lnTo>
                <a:lnTo>
                  <a:pt x="3179876" y="45290"/>
                </a:lnTo>
                <a:lnTo>
                  <a:pt x="3150980" y="16030"/>
                </a:lnTo>
                <a:lnTo>
                  <a:pt x="3111853" y="1079"/>
                </a:lnTo>
                <a:lnTo>
                  <a:pt x="309726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218895" y="6274724"/>
            <a:ext cx="246316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36903" y="5945566"/>
            <a:ext cx="3851769" cy="11102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4079" y="6103205"/>
            <a:ext cx="2813443" cy="8567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29381" y="6037110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42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463983" y="808968"/>
                </a:lnTo>
                <a:lnTo>
                  <a:pt x="3503359" y="794499"/>
                </a:lnTo>
                <a:lnTo>
                  <a:pt x="3532619" y="765604"/>
                </a:lnTo>
                <a:lnTo>
                  <a:pt x="3547570" y="726477"/>
                </a:lnTo>
                <a:lnTo>
                  <a:pt x="3548649" y="711886"/>
                </a:lnTo>
                <a:lnTo>
                  <a:pt x="3547747" y="84647"/>
                </a:lnTo>
                <a:lnTo>
                  <a:pt x="3533273" y="45279"/>
                </a:lnTo>
                <a:lnTo>
                  <a:pt x="3504373" y="16026"/>
                </a:lnTo>
                <a:lnTo>
                  <a:pt x="3465237" y="1079"/>
                </a:lnTo>
                <a:lnTo>
                  <a:pt x="345064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52515" y="6304168"/>
            <a:ext cx="249682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86874" y="542609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08343" y="58135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96331" y="5448136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17799" y="583556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57421" y="5433409"/>
            <a:ext cx="5165725" cy="0"/>
          </a:xfrm>
          <a:custGeom>
            <a:avLst/>
            <a:gdLst/>
            <a:ahLst/>
            <a:cxnLst/>
            <a:rect l="l" t="t" r="r" b="b"/>
            <a:pathLst>
              <a:path w="5165725">
                <a:moveTo>
                  <a:pt x="0" y="0"/>
                </a:moveTo>
                <a:lnTo>
                  <a:pt x="516527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07870" y="486901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11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86874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08343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1082" y="6861705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32551" y="745593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7517" y="8687559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86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08985" y="907498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65326" y="8702285"/>
            <a:ext cx="4365625" cy="0"/>
          </a:xfrm>
          <a:custGeom>
            <a:avLst/>
            <a:gdLst/>
            <a:ahLst/>
            <a:cxnLst/>
            <a:rect l="l" t="t" r="r" b="b"/>
            <a:pathLst>
              <a:path w="4365625">
                <a:moveTo>
                  <a:pt x="0" y="0"/>
                </a:moveTo>
                <a:lnTo>
                  <a:pt x="436525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01831" y="8216369"/>
            <a:ext cx="635" cy="448945"/>
          </a:xfrm>
          <a:custGeom>
            <a:avLst/>
            <a:gdLst/>
            <a:ahLst/>
            <a:cxnLst/>
            <a:rect l="l" t="t" r="r" b="b"/>
            <a:pathLst>
              <a:path w="634" h="448945">
                <a:moveTo>
                  <a:pt x="0" y="0"/>
                </a:moveTo>
                <a:lnTo>
                  <a:pt x="25" y="44867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09542" y="7642118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819024" y="7568487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1048" y="3091156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405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61139" y="301262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03684" y="4166069"/>
            <a:ext cx="1339945" cy="648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2379" y="2515306"/>
            <a:ext cx="3851769" cy="1213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2272" y="2724334"/>
            <a:ext cx="3358289" cy="856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5486" y="2605240"/>
            <a:ext cx="3549015" cy="913130"/>
          </a:xfrm>
          <a:custGeom>
            <a:avLst/>
            <a:gdLst/>
            <a:ahLst/>
            <a:cxnLst/>
            <a:rect l="l" t="t" r="r" b="b"/>
            <a:pathLst>
              <a:path w="3549015" h="913129">
                <a:moveTo>
                  <a:pt x="3512010" y="0"/>
                </a:moveTo>
                <a:lnTo>
                  <a:pt x="35432" y="19"/>
                </a:lnTo>
                <a:lnTo>
                  <a:pt x="2766" y="22654"/>
                </a:lnTo>
                <a:lnTo>
                  <a:pt x="0" y="36664"/>
                </a:lnTo>
                <a:lnTo>
                  <a:pt x="18" y="877498"/>
                </a:lnTo>
                <a:lnTo>
                  <a:pt x="3212" y="891341"/>
                </a:lnTo>
                <a:lnTo>
                  <a:pt x="11117" y="902605"/>
                </a:lnTo>
                <a:lnTo>
                  <a:pt x="22628" y="910180"/>
                </a:lnTo>
                <a:lnTo>
                  <a:pt x="36639" y="912952"/>
                </a:lnTo>
                <a:lnTo>
                  <a:pt x="3513196" y="912933"/>
                </a:lnTo>
                <a:lnTo>
                  <a:pt x="3527038" y="909736"/>
                </a:lnTo>
                <a:lnTo>
                  <a:pt x="3538303" y="901825"/>
                </a:lnTo>
                <a:lnTo>
                  <a:pt x="3545877" y="890313"/>
                </a:lnTo>
                <a:lnTo>
                  <a:pt x="3548649" y="876312"/>
                </a:lnTo>
                <a:lnTo>
                  <a:pt x="3548630" y="35457"/>
                </a:lnTo>
                <a:lnTo>
                  <a:pt x="3545427" y="21607"/>
                </a:lnTo>
                <a:lnTo>
                  <a:pt x="3537516" y="10342"/>
                </a:lnTo>
                <a:lnTo>
                  <a:pt x="3526006" y="2770"/>
                </a:lnTo>
                <a:lnTo>
                  <a:pt x="351201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6067" y="3562346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0"/>
                </a:moveTo>
                <a:lnTo>
                  <a:pt x="0" y="5644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7536" y="40224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9732" y="9197625"/>
            <a:ext cx="4218443" cy="1113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318" y="9355259"/>
            <a:ext cx="3683850" cy="8567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0321" y="9290253"/>
            <a:ext cx="3917315" cy="810260"/>
          </a:xfrm>
          <a:custGeom>
            <a:avLst/>
            <a:gdLst/>
            <a:ahLst/>
            <a:cxnLst/>
            <a:rect l="l" t="t" r="r" b="b"/>
            <a:pathLst>
              <a:path w="3917315" h="810259">
                <a:moveTo>
                  <a:pt x="3818788" y="0"/>
                </a:moveTo>
                <a:lnTo>
                  <a:pt x="84653" y="900"/>
                </a:lnTo>
                <a:lnTo>
                  <a:pt x="45282" y="15368"/>
                </a:lnTo>
                <a:lnTo>
                  <a:pt x="16027" y="44265"/>
                </a:lnTo>
                <a:lnTo>
                  <a:pt x="1079" y="83401"/>
                </a:lnTo>
                <a:lnTo>
                  <a:pt x="0" y="97997"/>
                </a:lnTo>
                <a:lnTo>
                  <a:pt x="899" y="725205"/>
                </a:lnTo>
                <a:lnTo>
                  <a:pt x="15366" y="764574"/>
                </a:lnTo>
                <a:lnTo>
                  <a:pt x="44263" y="793829"/>
                </a:lnTo>
                <a:lnTo>
                  <a:pt x="83400" y="808779"/>
                </a:lnTo>
                <a:lnTo>
                  <a:pt x="97997" y="809858"/>
                </a:lnTo>
                <a:lnTo>
                  <a:pt x="3832090" y="808962"/>
                </a:lnTo>
                <a:lnTo>
                  <a:pt x="3871461" y="794503"/>
                </a:lnTo>
                <a:lnTo>
                  <a:pt x="3900717" y="765606"/>
                </a:lnTo>
                <a:lnTo>
                  <a:pt x="3915666" y="726468"/>
                </a:lnTo>
                <a:lnTo>
                  <a:pt x="3916745" y="711871"/>
                </a:lnTo>
                <a:lnTo>
                  <a:pt x="3915849" y="84682"/>
                </a:lnTo>
                <a:lnTo>
                  <a:pt x="3901393" y="45298"/>
                </a:lnTo>
                <a:lnTo>
                  <a:pt x="3872507" y="16033"/>
                </a:lnTo>
                <a:lnTo>
                  <a:pt x="3833381" y="1079"/>
                </a:lnTo>
                <a:lnTo>
                  <a:pt x="381878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50638" y="9557307"/>
            <a:ext cx="3370579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65071" y="8494534"/>
            <a:ext cx="0" cy="749935"/>
          </a:xfrm>
          <a:custGeom>
            <a:avLst/>
            <a:gdLst/>
            <a:ahLst/>
            <a:cxnLst/>
            <a:rect l="l" t="t" r="r" b="b"/>
            <a:pathLst>
              <a:path h="749934">
                <a:moveTo>
                  <a:pt x="0" y="0"/>
                </a:moveTo>
                <a:lnTo>
                  <a:pt x="0" y="74960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86539" y="91398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57401" y="9153077"/>
            <a:ext cx="4218443" cy="1216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21267" y="9365539"/>
            <a:ext cx="3673571" cy="853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48673" y="9246079"/>
            <a:ext cx="3917315" cy="913130"/>
          </a:xfrm>
          <a:custGeom>
            <a:avLst/>
            <a:gdLst/>
            <a:ahLst/>
            <a:cxnLst/>
            <a:rect l="l" t="t" r="r" b="b"/>
            <a:pathLst>
              <a:path w="3917315" h="91312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828291"/>
                </a:lnTo>
                <a:lnTo>
                  <a:pt x="15373" y="867657"/>
                </a:lnTo>
                <a:lnTo>
                  <a:pt x="44274" y="896911"/>
                </a:lnTo>
                <a:lnTo>
                  <a:pt x="83411" y="911860"/>
                </a:lnTo>
                <a:lnTo>
                  <a:pt x="98007" y="912939"/>
                </a:lnTo>
                <a:lnTo>
                  <a:pt x="3832107" y="912040"/>
                </a:lnTo>
                <a:lnTo>
                  <a:pt x="3871479" y="897572"/>
                </a:lnTo>
                <a:lnTo>
                  <a:pt x="3900731" y="868672"/>
                </a:lnTo>
                <a:lnTo>
                  <a:pt x="3915676" y="829537"/>
                </a:lnTo>
                <a:lnTo>
                  <a:pt x="3916756" y="814942"/>
                </a:lnTo>
                <a:lnTo>
                  <a:pt x="3915857" y="84664"/>
                </a:lnTo>
                <a:lnTo>
                  <a:pt x="3901396" y="45288"/>
                </a:lnTo>
                <a:lnTo>
                  <a:pt x="3872505" y="16029"/>
                </a:lnTo>
                <a:lnTo>
                  <a:pt x="3833371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22778" y="9564668"/>
            <a:ext cx="33629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8227" y="8213630"/>
            <a:ext cx="0" cy="979805"/>
          </a:xfrm>
          <a:custGeom>
            <a:avLst/>
            <a:gdLst/>
            <a:ahLst/>
            <a:cxnLst/>
            <a:rect l="l" t="t" r="r" b="b"/>
            <a:pathLst>
              <a:path h="979804">
                <a:moveTo>
                  <a:pt x="0" y="0"/>
                </a:moveTo>
                <a:lnTo>
                  <a:pt x="0" y="979185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29696" y="908860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42697" y="5972973"/>
            <a:ext cx="3495374" cy="11137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2235" y="6130597"/>
            <a:ext cx="2772305" cy="856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33714" y="6065558"/>
            <a:ext cx="3195320" cy="810260"/>
          </a:xfrm>
          <a:custGeom>
            <a:avLst/>
            <a:gdLst/>
            <a:ahLst/>
            <a:cxnLst/>
            <a:rect l="l" t="t" r="r" b="b"/>
            <a:pathLst>
              <a:path w="3195320" h="810259">
                <a:moveTo>
                  <a:pt x="3097265" y="0"/>
                </a:moveTo>
                <a:lnTo>
                  <a:pt x="84664" y="898"/>
                </a:lnTo>
                <a:lnTo>
                  <a:pt x="45288" y="15359"/>
                </a:lnTo>
                <a:lnTo>
                  <a:pt x="16029" y="44250"/>
                </a:lnTo>
                <a:lnTo>
                  <a:pt x="1079" y="83384"/>
                </a:lnTo>
                <a:lnTo>
                  <a:pt x="0" y="97982"/>
                </a:lnTo>
                <a:lnTo>
                  <a:pt x="899" y="725189"/>
                </a:lnTo>
                <a:lnTo>
                  <a:pt x="15364" y="764555"/>
                </a:lnTo>
                <a:lnTo>
                  <a:pt x="44262" y="793812"/>
                </a:lnTo>
                <a:lnTo>
                  <a:pt x="83400" y="808763"/>
                </a:lnTo>
                <a:lnTo>
                  <a:pt x="97997" y="809843"/>
                </a:lnTo>
                <a:lnTo>
                  <a:pt x="3110582" y="808945"/>
                </a:lnTo>
                <a:lnTo>
                  <a:pt x="3149953" y="794481"/>
                </a:lnTo>
                <a:lnTo>
                  <a:pt x="3179214" y="765585"/>
                </a:lnTo>
                <a:lnTo>
                  <a:pt x="3194167" y="726453"/>
                </a:lnTo>
                <a:lnTo>
                  <a:pt x="3195247" y="711861"/>
                </a:lnTo>
                <a:lnTo>
                  <a:pt x="3194349" y="84660"/>
                </a:lnTo>
                <a:lnTo>
                  <a:pt x="3179885" y="45283"/>
                </a:lnTo>
                <a:lnTo>
                  <a:pt x="3150989" y="16026"/>
                </a:lnTo>
                <a:lnTo>
                  <a:pt x="3111858" y="1079"/>
                </a:lnTo>
                <a:lnTo>
                  <a:pt x="3097265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15652" y="6003818"/>
            <a:ext cx="3851769" cy="11102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22829" y="6161456"/>
            <a:ext cx="2813443" cy="856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7578" y="6094985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67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725221"/>
                </a:lnTo>
                <a:lnTo>
                  <a:pt x="15369" y="764584"/>
                </a:lnTo>
                <a:lnTo>
                  <a:pt x="44270" y="793838"/>
                </a:lnTo>
                <a:lnTo>
                  <a:pt x="83410" y="808788"/>
                </a:lnTo>
                <a:lnTo>
                  <a:pt x="98007" y="809868"/>
                </a:lnTo>
                <a:lnTo>
                  <a:pt x="3463984" y="808970"/>
                </a:lnTo>
                <a:lnTo>
                  <a:pt x="3503355" y="794506"/>
                </a:lnTo>
                <a:lnTo>
                  <a:pt x="3532616" y="765610"/>
                </a:lnTo>
                <a:lnTo>
                  <a:pt x="3547570" y="726479"/>
                </a:lnTo>
                <a:lnTo>
                  <a:pt x="3548649" y="711886"/>
                </a:lnTo>
                <a:lnTo>
                  <a:pt x="3547749" y="84666"/>
                </a:lnTo>
                <a:lnTo>
                  <a:pt x="3533281" y="45290"/>
                </a:lnTo>
                <a:lnTo>
                  <a:pt x="3504385" y="16030"/>
                </a:lnTo>
                <a:lnTo>
                  <a:pt x="3465258" y="1079"/>
                </a:lnTo>
                <a:lnTo>
                  <a:pt x="3450667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65071" y="5483971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86539" y="58714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74552" y="5506010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96021" y="589344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35618" y="5491284"/>
            <a:ext cx="5165725" cy="0"/>
          </a:xfrm>
          <a:custGeom>
            <a:avLst/>
            <a:gdLst/>
            <a:ahLst/>
            <a:cxnLst/>
            <a:rect l="l" t="t" r="r" b="b"/>
            <a:pathLst>
              <a:path w="5165725">
                <a:moveTo>
                  <a:pt x="0" y="0"/>
                </a:moveTo>
                <a:lnTo>
                  <a:pt x="516529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86067" y="492691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086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5071" y="6919579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86539" y="75138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89279" y="6919579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110747" y="75138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65713" y="8745434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8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87181" y="913286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43523" y="8760160"/>
            <a:ext cx="4365625" cy="0"/>
          </a:xfrm>
          <a:custGeom>
            <a:avLst/>
            <a:gdLst/>
            <a:ahLst/>
            <a:cxnLst/>
            <a:rect l="l" t="t" r="r" b="b"/>
            <a:pathLst>
              <a:path w="4365625">
                <a:moveTo>
                  <a:pt x="0" y="0"/>
                </a:moveTo>
                <a:lnTo>
                  <a:pt x="436525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0053" y="8274244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5">
                <a:moveTo>
                  <a:pt x="0" y="0"/>
                </a:moveTo>
                <a:lnTo>
                  <a:pt x="0" y="44867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87743" y="7699993"/>
            <a:ext cx="1339945" cy="648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97220" y="7626362"/>
            <a:ext cx="1339945" cy="648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14978" y="1836783"/>
            <a:ext cx="1747687" cy="11788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82272" y="1953289"/>
            <a:ext cx="1171978" cy="9800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07975" y="1927933"/>
            <a:ext cx="1443355" cy="877569"/>
          </a:xfrm>
          <a:custGeom>
            <a:avLst/>
            <a:gdLst/>
            <a:ahLst/>
            <a:cxnLst/>
            <a:rect l="l" t="t" r="r" b="b"/>
            <a:pathLst>
              <a:path w="1443354" h="877569">
                <a:moveTo>
                  <a:pt x="1381066" y="0"/>
                </a:moveTo>
                <a:lnTo>
                  <a:pt x="48976" y="1358"/>
                </a:lnTo>
                <a:lnTo>
                  <a:pt x="13993" y="22714"/>
                </a:lnTo>
                <a:lnTo>
                  <a:pt x="0" y="61920"/>
                </a:lnTo>
                <a:lnTo>
                  <a:pt x="1362" y="828611"/>
                </a:lnTo>
                <a:lnTo>
                  <a:pt x="22730" y="863584"/>
                </a:lnTo>
                <a:lnTo>
                  <a:pt x="61943" y="877569"/>
                </a:lnTo>
                <a:lnTo>
                  <a:pt x="1394055" y="876206"/>
                </a:lnTo>
                <a:lnTo>
                  <a:pt x="1429028" y="854842"/>
                </a:lnTo>
                <a:lnTo>
                  <a:pt x="1443011" y="815623"/>
                </a:lnTo>
                <a:lnTo>
                  <a:pt x="1441653" y="48956"/>
                </a:lnTo>
                <a:lnTo>
                  <a:pt x="1420291" y="13987"/>
                </a:lnTo>
                <a:lnTo>
                  <a:pt x="13810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55822" y="3210948"/>
            <a:ext cx="1744259" cy="1178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02550" y="3327444"/>
            <a:ext cx="1233660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48477" y="3303480"/>
            <a:ext cx="1443355" cy="878205"/>
          </a:xfrm>
          <a:custGeom>
            <a:avLst/>
            <a:gdLst/>
            <a:ahLst/>
            <a:cxnLst/>
            <a:rect l="l" t="t" r="r" b="b"/>
            <a:pathLst>
              <a:path w="1443354" h="878204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3" y="828630"/>
                </a:lnTo>
                <a:lnTo>
                  <a:pt x="22737" y="863602"/>
                </a:lnTo>
                <a:lnTo>
                  <a:pt x="61945" y="877594"/>
                </a:lnTo>
                <a:lnTo>
                  <a:pt x="1394065" y="876230"/>
                </a:lnTo>
                <a:lnTo>
                  <a:pt x="1429038" y="854857"/>
                </a:lnTo>
                <a:lnTo>
                  <a:pt x="1443021" y="815648"/>
                </a:lnTo>
                <a:lnTo>
                  <a:pt x="1441659" y="48956"/>
                </a:lnTo>
                <a:lnTo>
                  <a:pt x="1420295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92537" y="6651499"/>
            <a:ext cx="1744259" cy="12884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21515" y="6822829"/>
            <a:ext cx="1034903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3392" y="6742889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5" h="986790">
                <a:moveTo>
                  <a:pt x="1381078" y="0"/>
                </a:moveTo>
                <a:lnTo>
                  <a:pt x="48959" y="1364"/>
                </a:lnTo>
                <a:lnTo>
                  <a:pt x="13986" y="22739"/>
                </a:lnTo>
                <a:lnTo>
                  <a:pt x="0" y="61945"/>
                </a:lnTo>
                <a:lnTo>
                  <a:pt x="1367" y="937600"/>
                </a:lnTo>
                <a:lnTo>
                  <a:pt x="22741" y="972571"/>
                </a:lnTo>
                <a:lnTo>
                  <a:pt x="61953" y="986558"/>
                </a:lnTo>
                <a:lnTo>
                  <a:pt x="1394077" y="985191"/>
                </a:lnTo>
                <a:lnTo>
                  <a:pt x="1429037" y="963810"/>
                </a:lnTo>
                <a:lnTo>
                  <a:pt x="1443024" y="924587"/>
                </a:lnTo>
                <a:lnTo>
                  <a:pt x="1441660" y="48963"/>
                </a:lnTo>
                <a:lnTo>
                  <a:pt x="1420287" y="13991"/>
                </a:lnTo>
                <a:lnTo>
                  <a:pt x="1381078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621303" y="6989224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243705" y="6651499"/>
            <a:ext cx="1744259" cy="12884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97268" y="6822829"/>
            <a:ext cx="1151417" cy="980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33947" y="6742889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90">
                <a:moveTo>
                  <a:pt x="1381076" y="0"/>
                </a:moveTo>
                <a:lnTo>
                  <a:pt x="48963" y="1367"/>
                </a:lnTo>
                <a:lnTo>
                  <a:pt x="13988" y="22743"/>
                </a:lnTo>
                <a:lnTo>
                  <a:pt x="0" y="61945"/>
                </a:lnTo>
                <a:lnTo>
                  <a:pt x="1370" y="937612"/>
                </a:lnTo>
                <a:lnTo>
                  <a:pt x="22754" y="972575"/>
                </a:lnTo>
                <a:lnTo>
                  <a:pt x="61970" y="986558"/>
                </a:lnTo>
                <a:lnTo>
                  <a:pt x="1394075" y="985191"/>
                </a:lnTo>
                <a:lnTo>
                  <a:pt x="1429035" y="963810"/>
                </a:lnTo>
                <a:lnTo>
                  <a:pt x="1443021" y="924587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599742" y="6989224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43705" y="4029964"/>
            <a:ext cx="1744259" cy="1178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86990" y="4146460"/>
            <a:ext cx="1233660" cy="9835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33947" y="4121893"/>
            <a:ext cx="1443355" cy="878205"/>
          </a:xfrm>
          <a:custGeom>
            <a:avLst/>
            <a:gdLst/>
            <a:ahLst/>
            <a:cxnLst/>
            <a:rect l="l" t="t" r="r" b="b"/>
            <a:pathLst>
              <a:path w="1443354" h="878204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3" y="828630"/>
                </a:lnTo>
                <a:lnTo>
                  <a:pt x="22737" y="863602"/>
                </a:lnTo>
                <a:lnTo>
                  <a:pt x="61945" y="877594"/>
                </a:lnTo>
                <a:lnTo>
                  <a:pt x="1394065" y="876230"/>
                </a:lnTo>
                <a:lnTo>
                  <a:pt x="1429038" y="854857"/>
                </a:lnTo>
                <a:lnTo>
                  <a:pt x="1443021" y="815648"/>
                </a:lnTo>
                <a:lnTo>
                  <a:pt x="1441659" y="48956"/>
                </a:lnTo>
                <a:lnTo>
                  <a:pt x="1420295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867123" y="5027168"/>
            <a:ext cx="7439647" cy="137073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877401" y="5078562"/>
            <a:ext cx="7412256" cy="13981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387706" y="2119777"/>
            <a:ext cx="1668970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816580" indent="183515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moved!</a:t>
            </a:r>
            <a:endParaRPr sz="1950">
              <a:latin typeface="Palatino Linotype"/>
              <a:cs typeface="Palatino Linotype"/>
            </a:endParaRPr>
          </a:p>
          <a:p>
            <a:pPr marL="1720214">
              <a:lnSpc>
                <a:spcPct val="100000"/>
              </a:lnSpc>
              <a:spcBef>
                <a:spcPts val="1335"/>
              </a:spcBef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  <a:p>
            <a:pPr marL="1732280" marR="14055090" indent="-635">
              <a:lnSpc>
                <a:spcPts val="2310"/>
              </a:lnSpc>
              <a:spcBef>
                <a:spcPts val="1335"/>
              </a:spcBef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550">
              <a:latin typeface="Times New Roman"/>
              <a:cs typeface="Times New Roman"/>
            </a:endParaRPr>
          </a:p>
          <a:p>
            <a:pPr marL="4217670" marR="1156970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200">
              <a:latin typeface="Times New Roman"/>
              <a:cs typeface="Times New Roman"/>
            </a:endParaRPr>
          </a:p>
          <a:p>
            <a:pPr marL="9601200">
              <a:lnSpc>
                <a:spcPct val="100000"/>
              </a:lnSpc>
              <a:tabLst>
                <a:tab pos="12341225" algn="l"/>
              </a:tabLst>
            </a:pPr>
            <a:r>
              <a:rPr sz="6100" spc="1220" dirty="0">
                <a:latin typeface="Calibri"/>
                <a:cs typeface="Calibri"/>
              </a:rPr>
              <a:t>Erro</a:t>
            </a:r>
            <a:r>
              <a:rPr sz="6100" spc="1000" dirty="0">
                <a:latin typeface="Calibri"/>
                <a:cs typeface="Calibri"/>
              </a:rPr>
              <a:t>r</a:t>
            </a:r>
            <a:r>
              <a:rPr sz="6100" dirty="0">
                <a:latin typeface="Times New Roman"/>
                <a:cs typeface="Times New Roman"/>
              </a:rPr>
              <a:t>	</a:t>
            </a:r>
            <a:r>
              <a:rPr sz="6100" spc="535" dirty="0">
                <a:latin typeface="Calibri"/>
                <a:cs typeface="Calibri"/>
              </a:rPr>
              <a:t>h</a:t>
            </a:r>
            <a:r>
              <a:rPr sz="6100" spc="1250" dirty="0">
                <a:latin typeface="Calibri"/>
                <a:cs typeface="Calibri"/>
              </a:rPr>
              <a:t>a</a:t>
            </a:r>
            <a:r>
              <a:rPr sz="6100" spc="1240" dirty="0">
                <a:latin typeface="Calibri"/>
                <a:cs typeface="Calibri"/>
              </a:rPr>
              <a:t>n</a:t>
            </a:r>
            <a:r>
              <a:rPr sz="6100" spc="2080" dirty="0">
                <a:latin typeface="Calibri"/>
                <a:cs typeface="Calibri"/>
              </a:rPr>
              <a:t>d</a:t>
            </a:r>
            <a:r>
              <a:rPr sz="6100" spc="900" dirty="0">
                <a:latin typeface="Calibri"/>
                <a:cs typeface="Calibri"/>
              </a:rPr>
              <a:t>l</a:t>
            </a:r>
            <a:r>
              <a:rPr sz="6100" spc="1120" dirty="0">
                <a:latin typeface="Calibri"/>
                <a:cs typeface="Calibri"/>
              </a:rPr>
              <a:t>in</a:t>
            </a:r>
            <a:r>
              <a:rPr sz="6100" spc="710" dirty="0">
                <a:latin typeface="Calibri"/>
                <a:cs typeface="Calibri"/>
              </a:rPr>
              <a:t>g?</a:t>
            </a:r>
            <a:endParaRPr sz="61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897096" y="6332596"/>
            <a:ext cx="246316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30706" y="6362051"/>
            <a:ext cx="249682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3334385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Broker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7650" b="1" spc="22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Errors?</a:t>
            </a:r>
            <a:endParaRPr sz="76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827534" y="7491054"/>
            <a:ext cx="1744259" cy="12850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81122" y="7658973"/>
            <a:ext cx="1147989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17399" y="7580904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90">
                <a:moveTo>
                  <a:pt x="1381076" y="0"/>
                </a:moveTo>
                <a:lnTo>
                  <a:pt x="48963" y="1367"/>
                </a:lnTo>
                <a:lnTo>
                  <a:pt x="13988" y="22743"/>
                </a:lnTo>
                <a:lnTo>
                  <a:pt x="0" y="61945"/>
                </a:lnTo>
                <a:lnTo>
                  <a:pt x="1370" y="937612"/>
                </a:lnTo>
                <a:lnTo>
                  <a:pt x="22754" y="972575"/>
                </a:lnTo>
                <a:lnTo>
                  <a:pt x="61970" y="986558"/>
                </a:lnTo>
                <a:lnTo>
                  <a:pt x="1394075" y="985191"/>
                </a:lnTo>
                <a:lnTo>
                  <a:pt x="1429035" y="963810"/>
                </a:lnTo>
                <a:lnTo>
                  <a:pt x="1443021" y="924587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E3E5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9183205" y="7827251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3684" y="4166069"/>
            <a:ext cx="1339945" cy="648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52379" y="2515306"/>
            <a:ext cx="3851769" cy="1213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2272" y="2724334"/>
            <a:ext cx="3358289" cy="856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486" y="2605240"/>
            <a:ext cx="3549015" cy="913130"/>
          </a:xfrm>
          <a:custGeom>
            <a:avLst/>
            <a:gdLst/>
            <a:ahLst/>
            <a:cxnLst/>
            <a:rect l="l" t="t" r="r" b="b"/>
            <a:pathLst>
              <a:path w="3549015" h="913129">
                <a:moveTo>
                  <a:pt x="3512010" y="0"/>
                </a:moveTo>
                <a:lnTo>
                  <a:pt x="35432" y="19"/>
                </a:lnTo>
                <a:lnTo>
                  <a:pt x="2766" y="22654"/>
                </a:lnTo>
                <a:lnTo>
                  <a:pt x="0" y="36664"/>
                </a:lnTo>
                <a:lnTo>
                  <a:pt x="18" y="877498"/>
                </a:lnTo>
                <a:lnTo>
                  <a:pt x="3212" y="891341"/>
                </a:lnTo>
                <a:lnTo>
                  <a:pt x="11117" y="902605"/>
                </a:lnTo>
                <a:lnTo>
                  <a:pt x="22628" y="910180"/>
                </a:lnTo>
                <a:lnTo>
                  <a:pt x="36639" y="912952"/>
                </a:lnTo>
                <a:lnTo>
                  <a:pt x="3513196" y="912933"/>
                </a:lnTo>
                <a:lnTo>
                  <a:pt x="3527038" y="909736"/>
                </a:lnTo>
                <a:lnTo>
                  <a:pt x="3538303" y="901825"/>
                </a:lnTo>
                <a:lnTo>
                  <a:pt x="3545877" y="890313"/>
                </a:lnTo>
                <a:lnTo>
                  <a:pt x="3548649" y="876312"/>
                </a:lnTo>
                <a:lnTo>
                  <a:pt x="3548630" y="35457"/>
                </a:lnTo>
                <a:lnTo>
                  <a:pt x="3545427" y="21607"/>
                </a:lnTo>
                <a:lnTo>
                  <a:pt x="3537516" y="10342"/>
                </a:lnTo>
                <a:lnTo>
                  <a:pt x="3526006" y="2770"/>
                </a:lnTo>
                <a:lnTo>
                  <a:pt x="351201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95586" y="2923839"/>
            <a:ext cx="304228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86067" y="3562346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0"/>
                </a:moveTo>
                <a:lnTo>
                  <a:pt x="0" y="5644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7536" y="40224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9732" y="9197625"/>
            <a:ext cx="4218443" cy="1113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3318" y="9355259"/>
            <a:ext cx="3683850" cy="8567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0321" y="9290253"/>
            <a:ext cx="3917315" cy="810260"/>
          </a:xfrm>
          <a:custGeom>
            <a:avLst/>
            <a:gdLst/>
            <a:ahLst/>
            <a:cxnLst/>
            <a:rect l="l" t="t" r="r" b="b"/>
            <a:pathLst>
              <a:path w="3917315" h="810259">
                <a:moveTo>
                  <a:pt x="3818788" y="0"/>
                </a:moveTo>
                <a:lnTo>
                  <a:pt x="84653" y="900"/>
                </a:lnTo>
                <a:lnTo>
                  <a:pt x="45282" y="15368"/>
                </a:lnTo>
                <a:lnTo>
                  <a:pt x="16027" y="44265"/>
                </a:lnTo>
                <a:lnTo>
                  <a:pt x="1079" y="83401"/>
                </a:lnTo>
                <a:lnTo>
                  <a:pt x="0" y="97997"/>
                </a:lnTo>
                <a:lnTo>
                  <a:pt x="899" y="725205"/>
                </a:lnTo>
                <a:lnTo>
                  <a:pt x="15366" y="764574"/>
                </a:lnTo>
                <a:lnTo>
                  <a:pt x="44263" y="793829"/>
                </a:lnTo>
                <a:lnTo>
                  <a:pt x="83400" y="808779"/>
                </a:lnTo>
                <a:lnTo>
                  <a:pt x="97997" y="809858"/>
                </a:lnTo>
                <a:lnTo>
                  <a:pt x="3832090" y="808962"/>
                </a:lnTo>
                <a:lnTo>
                  <a:pt x="3871461" y="794503"/>
                </a:lnTo>
                <a:lnTo>
                  <a:pt x="3900717" y="765606"/>
                </a:lnTo>
                <a:lnTo>
                  <a:pt x="3915666" y="726468"/>
                </a:lnTo>
                <a:lnTo>
                  <a:pt x="3916745" y="711871"/>
                </a:lnTo>
                <a:lnTo>
                  <a:pt x="3915849" y="84682"/>
                </a:lnTo>
                <a:lnTo>
                  <a:pt x="3901393" y="45298"/>
                </a:lnTo>
                <a:lnTo>
                  <a:pt x="3872507" y="16033"/>
                </a:lnTo>
                <a:lnTo>
                  <a:pt x="3833381" y="1079"/>
                </a:lnTo>
                <a:lnTo>
                  <a:pt x="381878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50638" y="9557307"/>
            <a:ext cx="3370579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65071" y="8494534"/>
            <a:ext cx="0" cy="749935"/>
          </a:xfrm>
          <a:custGeom>
            <a:avLst/>
            <a:gdLst/>
            <a:ahLst/>
            <a:cxnLst/>
            <a:rect l="l" t="t" r="r" b="b"/>
            <a:pathLst>
              <a:path h="749934">
                <a:moveTo>
                  <a:pt x="0" y="0"/>
                </a:moveTo>
                <a:lnTo>
                  <a:pt x="0" y="74960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86539" y="91398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57401" y="9153077"/>
            <a:ext cx="4218443" cy="1216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21267" y="9365539"/>
            <a:ext cx="3673571" cy="853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8673" y="9246079"/>
            <a:ext cx="3917315" cy="913130"/>
          </a:xfrm>
          <a:custGeom>
            <a:avLst/>
            <a:gdLst/>
            <a:ahLst/>
            <a:cxnLst/>
            <a:rect l="l" t="t" r="r" b="b"/>
            <a:pathLst>
              <a:path w="3917315" h="91312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828291"/>
                </a:lnTo>
                <a:lnTo>
                  <a:pt x="15373" y="867657"/>
                </a:lnTo>
                <a:lnTo>
                  <a:pt x="44274" y="896911"/>
                </a:lnTo>
                <a:lnTo>
                  <a:pt x="83411" y="911860"/>
                </a:lnTo>
                <a:lnTo>
                  <a:pt x="98007" y="912939"/>
                </a:lnTo>
                <a:lnTo>
                  <a:pt x="3832107" y="912040"/>
                </a:lnTo>
                <a:lnTo>
                  <a:pt x="3871479" y="897572"/>
                </a:lnTo>
                <a:lnTo>
                  <a:pt x="3900731" y="868672"/>
                </a:lnTo>
                <a:lnTo>
                  <a:pt x="3915676" y="829537"/>
                </a:lnTo>
                <a:lnTo>
                  <a:pt x="3916756" y="814942"/>
                </a:lnTo>
                <a:lnTo>
                  <a:pt x="3915857" y="84664"/>
                </a:lnTo>
                <a:lnTo>
                  <a:pt x="3901396" y="45288"/>
                </a:lnTo>
                <a:lnTo>
                  <a:pt x="3872505" y="16029"/>
                </a:lnTo>
                <a:lnTo>
                  <a:pt x="3833371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22778" y="9564668"/>
            <a:ext cx="33629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08227" y="8213630"/>
            <a:ext cx="0" cy="979805"/>
          </a:xfrm>
          <a:custGeom>
            <a:avLst/>
            <a:gdLst/>
            <a:ahLst/>
            <a:cxnLst/>
            <a:rect l="l" t="t" r="r" b="b"/>
            <a:pathLst>
              <a:path h="979804">
                <a:moveTo>
                  <a:pt x="0" y="0"/>
                </a:moveTo>
                <a:lnTo>
                  <a:pt x="0" y="979185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29696" y="908860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697" y="5972973"/>
            <a:ext cx="3495374" cy="11137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92235" y="6130597"/>
            <a:ext cx="2772305" cy="856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33714" y="6065558"/>
            <a:ext cx="3195320" cy="810260"/>
          </a:xfrm>
          <a:custGeom>
            <a:avLst/>
            <a:gdLst/>
            <a:ahLst/>
            <a:cxnLst/>
            <a:rect l="l" t="t" r="r" b="b"/>
            <a:pathLst>
              <a:path w="3195320" h="810259">
                <a:moveTo>
                  <a:pt x="3097265" y="0"/>
                </a:moveTo>
                <a:lnTo>
                  <a:pt x="84664" y="898"/>
                </a:lnTo>
                <a:lnTo>
                  <a:pt x="45288" y="15359"/>
                </a:lnTo>
                <a:lnTo>
                  <a:pt x="16029" y="44250"/>
                </a:lnTo>
                <a:lnTo>
                  <a:pt x="1079" y="83384"/>
                </a:lnTo>
                <a:lnTo>
                  <a:pt x="0" y="97982"/>
                </a:lnTo>
                <a:lnTo>
                  <a:pt x="899" y="725189"/>
                </a:lnTo>
                <a:lnTo>
                  <a:pt x="15364" y="764555"/>
                </a:lnTo>
                <a:lnTo>
                  <a:pt x="44262" y="793812"/>
                </a:lnTo>
                <a:lnTo>
                  <a:pt x="83400" y="808763"/>
                </a:lnTo>
                <a:lnTo>
                  <a:pt x="97997" y="809843"/>
                </a:lnTo>
                <a:lnTo>
                  <a:pt x="3110582" y="808945"/>
                </a:lnTo>
                <a:lnTo>
                  <a:pt x="3149953" y="794481"/>
                </a:lnTo>
                <a:lnTo>
                  <a:pt x="3179214" y="765585"/>
                </a:lnTo>
                <a:lnTo>
                  <a:pt x="3194167" y="726453"/>
                </a:lnTo>
                <a:lnTo>
                  <a:pt x="3195247" y="711861"/>
                </a:lnTo>
                <a:lnTo>
                  <a:pt x="3194349" y="84660"/>
                </a:lnTo>
                <a:lnTo>
                  <a:pt x="3179885" y="45283"/>
                </a:lnTo>
                <a:lnTo>
                  <a:pt x="3150989" y="16026"/>
                </a:lnTo>
                <a:lnTo>
                  <a:pt x="3111858" y="1079"/>
                </a:lnTo>
                <a:lnTo>
                  <a:pt x="3097265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97096" y="6332596"/>
            <a:ext cx="246316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15652" y="6003818"/>
            <a:ext cx="3851769" cy="11102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22829" y="6161456"/>
            <a:ext cx="2813443" cy="856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7578" y="6094985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67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725221"/>
                </a:lnTo>
                <a:lnTo>
                  <a:pt x="15369" y="764584"/>
                </a:lnTo>
                <a:lnTo>
                  <a:pt x="44270" y="793838"/>
                </a:lnTo>
                <a:lnTo>
                  <a:pt x="83410" y="808788"/>
                </a:lnTo>
                <a:lnTo>
                  <a:pt x="98007" y="809868"/>
                </a:lnTo>
                <a:lnTo>
                  <a:pt x="3463984" y="808970"/>
                </a:lnTo>
                <a:lnTo>
                  <a:pt x="3503355" y="794506"/>
                </a:lnTo>
                <a:lnTo>
                  <a:pt x="3532616" y="765610"/>
                </a:lnTo>
                <a:lnTo>
                  <a:pt x="3547570" y="726479"/>
                </a:lnTo>
                <a:lnTo>
                  <a:pt x="3548649" y="711886"/>
                </a:lnTo>
                <a:lnTo>
                  <a:pt x="3547749" y="84666"/>
                </a:lnTo>
                <a:lnTo>
                  <a:pt x="3533281" y="45290"/>
                </a:lnTo>
                <a:lnTo>
                  <a:pt x="3504385" y="16030"/>
                </a:lnTo>
                <a:lnTo>
                  <a:pt x="3465258" y="1079"/>
                </a:lnTo>
                <a:lnTo>
                  <a:pt x="3450667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930706" y="6362051"/>
            <a:ext cx="249682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65071" y="5483971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86539" y="58714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74552" y="5506010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96021" y="589344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35618" y="5491284"/>
            <a:ext cx="5165725" cy="0"/>
          </a:xfrm>
          <a:custGeom>
            <a:avLst/>
            <a:gdLst/>
            <a:ahLst/>
            <a:cxnLst/>
            <a:rect l="l" t="t" r="r" b="b"/>
            <a:pathLst>
              <a:path w="5165725">
                <a:moveTo>
                  <a:pt x="0" y="0"/>
                </a:moveTo>
                <a:lnTo>
                  <a:pt x="516529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86067" y="492691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086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5071" y="6919579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86539" y="75138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189279" y="6919579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10747" y="75138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65713" y="8745434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8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87181" y="913286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43523" y="8760160"/>
            <a:ext cx="4365625" cy="0"/>
          </a:xfrm>
          <a:custGeom>
            <a:avLst/>
            <a:gdLst/>
            <a:ahLst/>
            <a:cxnLst/>
            <a:rect l="l" t="t" r="r" b="b"/>
            <a:pathLst>
              <a:path w="4365625">
                <a:moveTo>
                  <a:pt x="0" y="0"/>
                </a:moveTo>
                <a:lnTo>
                  <a:pt x="436525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0053" y="8274244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5">
                <a:moveTo>
                  <a:pt x="0" y="0"/>
                </a:moveTo>
                <a:lnTo>
                  <a:pt x="0" y="44867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87743" y="7699993"/>
            <a:ext cx="1339945" cy="648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97220" y="7626362"/>
            <a:ext cx="1339945" cy="648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2875280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Broker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7650" b="1" spc="22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Evolution</a:t>
            </a:r>
            <a:endParaRPr sz="76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512015" y="3162975"/>
            <a:ext cx="4739315" cy="1819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532572" y="3272628"/>
            <a:ext cx="4677620" cy="17785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3631293" y="3653900"/>
            <a:ext cx="4368800" cy="107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250" spc="-80" dirty="0">
                <a:latin typeface="Palatino Linotype"/>
                <a:cs typeface="Palatino Linotype"/>
              </a:rPr>
              <a:t>evolution</a:t>
            </a:r>
            <a:endParaRPr sz="8250">
              <a:latin typeface="Palatino Linotype"/>
              <a:cs typeface="Palatino Linotyp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0335342" y="7552738"/>
            <a:ext cx="3851769" cy="11102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38464" y="7710377"/>
            <a:ext cx="2624967" cy="8567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28398" y="7644684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67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897" y="725203"/>
                </a:lnTo>
                <a:lnTo>
                  <a:pt x="15362" y="764574"/>
                </a:lnTo>
                <a:lnTo>
                  <a:pt x="44258" y="793835"/>
                </a:lnTo>
                <a:lnTo>
                  <a:pt x="83389" y="808788"/>
                </a:lnTo>
                <a:lnTo>
                  <a:pt x="97982" y="809868"/>
                </a:lnTo>
                <a:lnTo>
                  <a:pt x="3463984" y="808970"/>
                </a:lnTo>
                <a:lnTo>
                  <a:pt x="3503355" y="794506"/>
                </a:lnTo>
                <a:lnTo>
                  <a:pt x="3532616" y="765610"/>
                </a:lnTo>
                <a:lnTo>
                  <a:pt x="3547570" y="726479"/>
                </a:lnTo>
                <a:lnTo>
                  <a:pt x="3548649" y="711886"/>
                </a:lnTo>
                <a:lnTo>
                  <a:pt x="3547749" y="84666"/>
                </a:lnTo>
                <a:lnTo>
                  <a:pt x="3533281" y="45290"/>
                </a:lnTo>
                <a:lnTo>
                  <a:pt x="3504385" y="16030"/>
                </a:lnTo>
                <a:lnTo>
                  <a:pt x="3465258" y="1079"/>
                </a:lnTo>
                <a:lnTo>
                  <a:pt x="3450667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1042155" y="7911743"/>
            <a:ext cx="231584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audit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651598" y="8052546"/>
            <a:ext cx="1637030" cy="0"/>
          </a:xfrm>
          <a:custGeom>
            <a:avLst/>
            <a:gdLst/>
            <a:ahLst/>
            <a:cxnLst/>
            <a:rect l="l" t="t" r="r" b="b"/>
            <a:pathLst>
              <a:path w="1637029">
                <a:moveTo>
                  <a:pt x="0" y="0"/>
                </a:moveTo>
                <a:lnTo>
                  <a:pt x="1636549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84284" y="79740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561" y="483176"/>
            <a:ext cx="4516561" cy="4513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934" y="474549"/>
            <a:ext cx="4193733" cy="417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788" y="7471754"/>
            <a:ext cx="4190365" cy="69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960"/>
              </a:lnSpc>
            </a:pPr>
            <a:r>
              <a:rPr sz="3300" spc="-15" dirty="0">
                <a:latin typeface="Arial"/>
                <a:cs typeface="Arial"/>
              </a:rPr>
              <a:t>“Big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15" dirty="0">
                <a:latin typeface="Arial"/>
                <a:cs typeface="Arial"/>
              </a:rPr>
              <a:t>Ball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5" dirty="0">
                <a:latin typeface="Arial"/>
                <a:cs typeface="Arial"/>
              </a:rPr>
              <a:t>o</a:t>
            </a:r>
            <a:r>
              <a:rPr sz="3300" spc="-10" dirty="0">
                <a:latin typeface="Arial"/>
                <a:cs typeface="Arial"/>
              </a:rPr>
              <a:t>f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Mud”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50" spc="-15" dirty="0">
                <a:latin typeface="Arial"/>
                <a:cs typeface="Arial"/>
              </a:rPr>
              <a:t>https://en.wikipedia.org/wiki/Big_ball_of_mud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06564" y="5753665"/>
            <a:ext cx="1703136" cy="1706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2094" y="5734116"/>
            <a:ext cx="1382890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1831" y="4674215"/>
            <a:ext cx="1076026" cy="1795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53534" y="4654953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7883" y="549796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296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005" rIns="0" bIns="0" rtlCol="0">
            <a:spAutoFit/>
          </a:bodyPr>
          <a:lstStyle/>
          <a:p>
            <a:pPr marL="5067935">
              <a:lnSpc>
                <a:spcPct val="100000"/>
              </a:lnSpc>
            </a:pPr>
            <a:r>
              <a:rPr sz="6100" spc="-5" dirty="0">
                <a:solidFill>
                  <a:srgbClr val="444444"/>
                </a:solidFill>
              </a:rPr>
              <a:t>monoliths</a:t>
            </a:r>
            <a:endParaRPr sz="6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3684" y="4166069"/>
            <a:ext cx="1339945" cy="648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52379" y="2515306"/>
            <a:ext cx="3851769" cy="1213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2272" y="2724334"/>
            <a:ext cx="3358289" cy="856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486" y="2605240"/>
            <a:ext cx="3549015" cy="913130"/>
          </a:xfrm>
          <a:custGeom>
            <a:avLst/>
            <a:gdLst/>
            <a:ahLst/>
            <a:cxnLst/>
            <a:rect l="l" t="t" r="r" b="b"/>
            <a:pathLst>
              <a:path w="3549015" h="913129">
                <a:moveTo>
                  <a:pt x="3512010" y="0"/>
                </a:moveTo>
                <a:lnTo>
                  <a:pt x="35432" y="19"/>
                </a:lnTo>
                <a:lnTo>
                  <a:pt x="2766" y="22654"/>
                </a:lnTo>
                <a:lnTo>
                  <a:pt x="0" y="36664"/>
                </a:lnTo>
                <a:lnTo>
                  <a:pt x="18" y="877498"/>
                </a:lnTo>
                <a:lnTo>
                  <a:pt x="3212" y="891341"/>
                </a:lnTo>
                <a:lnTo>
                  <a:pt x="11117" y="902605"/>
                </a:lnTo>
                <a:lnTo>
                  <a:pt x="22628" y="910180"/>
                </a:lnTo>
                <a:lnTo>
                  <a:pt x="36639" y="912952"/>
                </a:lnTo>
                <a:lnTo>
                  <a:pt x="3513196" y="912933"/>
                </a:lnTo>
                <a:lnTo>
                  <a:pt x="3527038" y="909736"/>
                </a:lnTo>
                <a:lnTo>
                  <a:pt x="3538303" y="901825"/>
                </a:lnTo>
                <a:lnTo>
                  <a:pt x="3545877" y="890313"/>
                </a:lnTo>
                <a:lnTo>
                  <a:pt x="3548649" y="876312"/>
                </a:lnTo>
                <a:lnTo>
                  <a:pt x="3548630" y="35457"/>
                </a:lnTo>
                <a:lnTo>
                  <a:pt x="3545427" y="21607"/>
                </a:lnTo>
                <a:lnTo>
                  <a:pt x="3537516" y="10342"/>
                </a:lnTo>
                <a:lnTo>
                  <a:pt x="3526006" y="2770"/>
                </a:lnTo>
                <a:lnTo>
                  <a:pt x="351201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95586" y="2923839"/>
            <a:ext cx="304228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86067" y="3562346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0"/>
                </a:moveTo>
                <a:lnTo>
                  <a:pt x="0" y="5644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7536" y="40224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9732" y="9197625"/>
            <a:ext cx="4218443" cy="1113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3318" y="9355259"/>
            <a:ext cx="3683850" cy="8567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0321" y="9290253"/>
            <a:ext cx="3917315" cy="810260"/>
          </a:xfrm>
          <a:custGeom>
            <a:avLst/>
            <a:gdLst/>
            <a:ahLst/>
            <a:cxnLst/>
            <a:rect l="l" t="t" r="r" b="b"/>
            <a:pathLst>
              <a:path w="3917315" h="810259">
                <a:moveTo>
                  <a:pt x="3818788" y="0"/>
                </a:moveTo>
                <a:lnTo>
                  <a:pt x="84653" y="900"/>
                </a:lnTo>
                <a:lnTo>
                  <a:pt x="45282" y="15368"/>
                </a:lnTo>
                <a:lnTo>
                  <a:pt x="16027" y="44265"/>
                </a:lnTo>
                <a:lnTo>
                  <a:pt x="1079" y="83401"/>
                </a:lnTo>
                <a:lnTo>
                  <a:pt x="0" y="97997"/>
                </a:lnTo>
                <a:lnTo>
                  <a:pt x="899" y="725205"/>
                </a:lnTo>
                <a:lnTo>
                  <a:pt x="15366" y="764574"/>
                </a:lnTo>
                <a:lnTo>
                  <a:pt x="44263" y="793829"/>
                </a:lnTo>
                <a:lnTo>
                  <a:pt x="83400" y="808779"/>
                </a:lnTo>
                <a:lnTo>
                  <a:pt x="97997" y="809858"/>
                </a:lnTo>
                <a:lnTo>
                  <a:pt x="3832090" y="808962"/>
                </a:lnTo>
                <a:lnTo>
                  <a:pt x="3871461" y="794503"/>
                </a:lnTo>
                <a:lnTo>
                  <a:pt x="3900717" y="765606"/>
                </a:lnTo>
                <a:lnTo>
                  <a:pt x="3915666" y="726468"/>
                </a:lnTo>
                <a:lnTo>
                  <a:pt x="3916745" y="711871"/>
                </a:lnTo>
                <a:lnTo>
                  <a:pt x="3915849" y="84682"/>
                </a:lnTo>
                <a:lnTo>
                  <a:pt x="3901393" y="45298"/>
                </a:lnTo>
                <a:lnTo>
                  <a:pt x="3872507" y="16033"/>
                </a:lnTo>
                <a:lnTo>
                  <a:pt x="3833381" y="1079"/>
                </a:lnTo>
                <a:lnTo>
                  <a:pt x="381878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50638" y="9557307"/>
            <a:ext cx="3370579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65071" y="8494534"/>
            <a:ext cx="0" cy="749935"/>
          </a:xfrm>
          <a:custGeom>
            <a:avLst/>
            <a:gdLst/>
            <a:ahLst/>
            <a:cxnLst/>
            <a:rect l="l" t="t" r="r" b="b"/>
            <a:pathLst>
              <a:path h="749934">
                <a:moveTo>
                  <a:pt x="0" y="0"/>
                </a:moveTo>
                <a:lnTo>
                  <a:pt x="0" y="74960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86539" y="91398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57401" y="9153077"/>
            <a:ext cx="4218443" cy="1216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21267" y="9365539"/>
            <a:ext cx="3673571" cy="853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8673" y="9246079"/>
            <a:ext cx="3917315" cy="913130"/>
          </a:xfrm>
          <a:custGeom>
            <a:avLst/>
            <a:gdLst/>
            <a:ahLst/>
            <a:cxnLst/>
            <a:rect l="l" t="t" r="r" b="b"/>
            <a:pathLst>
              <a:path w="3917315" h="913129">
                <a:moveTo>
                  <a:pt x="3818773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828291"/>
                </a:lnTo>
                <a:lnTo>
                  <a:pt x="15373" y="867657"/>
                </a:lnTo>
                <a:lnTo>
                  <a:pt x="44274" y="896911"/>
                </a:lnTo>
                <a:lnTo>
                  <a:pt x="83411" y="911860"/>
                </a:lnTo>
                <a:lnTo>
                  <a:pt x="98007" y="912939"/>
                </a:lnTo>
                <a:lnTo>
                  <a:pt x="3832107" y="912040"/>
                </a:lnTo>
                <a:lnTo>
                  <a:pt x="3871479" y="897572"/>
                </a:lnTo>
                <a:lnTo>
                  <a:pt x="3900731" y="868672"/>
                </a:lnTo>
                <a:lnTo>
                  <a:pt x="3915676" y="829537"/>
                </a:lnTo>
                <a:lnTo>
                  <a:pt x="3916756" y="814942"/>
                </a:lnTo>
                <a:lnTo>
                  <a:pt x="3915857" y="84664"/>
                </a:lnTo>
                <a:lnTo>
                  <a:pt x="3901396" y="45288"/>
                </a:lnTo>
                <a:lnTo>
                  <a:pt x="3872505" y="16029"/>
                </a:lnTo>
                <a:lnTo>
                  <a:pt x="3833371" y="1079"/>
                </a:lnTo>
                <a:lnTo>
                  <a:pt x="3818773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22778" y="9564668"/>
            <a:ext cx="336296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08227" y="8213630"/>
            <a:ext cx="0" cy="979805"/>
          </a:xfrm>
          <a:custGeom>
            <a:avLst/>
            <a:gdLst/>
            <a:ahLst/>
            <a:cxnLst/>
            <a:rect l="l" t="t" r="r" b="b"/>
            <a:pathLst>
              <a:path h="979804">
                <a:moveTo>
                  <a:pt x="0" y="0"/>
                </a:moveTo>
                <a:lnTo>
                  <a:pt x="0" y="979185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29696" y="908860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2697" y="5972973"/>
            <a:ext cx="3495374" cy="11137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92235" y="6130597"/>
            <a:ext cx="2772305" cy="856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33714" y="6065558"/>
            <a:ext cx="3195320" cy="810260"/>
          </a:xfrm>
          <a:custGeom>
            <a:avLst/>
            <a:gdLst/>
            <a:ahLst/>
            <a:cxnLst/>
            <a:rect l="l" t="t" r="r" b="b"/>
            <a:pathLst>
              <a:path w="3195320" h="810259">
                <a:moveTo>
                  <a:pt x="3097265" y="0"/>
                </a:moveTo>
                <a:lnTo>
                  <a:pt x="84664" y="898"/>
                </a:lnTo>
                <a:lnTo>
                  <a:pt x="45288" y="15359"/>
                </a:lnTo>
                <a:lnTo>
                  <a:pt x="16029" y="44250"/>
                </a:lnTo>
                <a:lnTo>
                  <a:pt x="1079" y="83384"/>
                </a:lnTo>
                <a:lnTo>
                  <a:pt x="0" y="97982"/>
                </a:lnTo>
                <a:lnTo>
                  <a:pt x="899" y="725189"/>
                </a:lnTo>
                <a:lnTo>
                  <a:pt x="15364" y="764555"/>
                </a:lnTo>
                <a:lnTo>
                  <a:pt x="44262" y="793812"/>
                </a:lnTo>
                <a:lnTo>
                  <a:pt x="83400" y="808763"/>
                </a:lnTo>
                <a:lnTo>
                  <a:pt x="97997" y="809843"/>
                </a:lnTo>
                <a:lnTo>
                  <a:pt x="3110582" y="808945"/>
                </a:lnTo>
                <a:lnTo>
                  <a:pt x="3149953" y="794481"/>
                </a:lnTo>
                <a:lnTo>
                  <a:pt x="3179214" y="765585"/>
                </a:lnTo>
                <a:lnTo>
                  <a:pt x="3194167" y="726453"/>
                </a:lnTo>
                <a:lnTo>
                  <a:pt x="3195247" y="711861"/>
                </a:lnTo>
                <a:lnTo>
                  <a:pt x="3194349" y="84660"/>
                </a:lnTo>
                <a:lnTo>
                  <a:pt x="3179885" y="45283"/>
                </a:lnTo>
                <a:lnTo>
                  <a:pt x="3150989" y="16026"/>
                </a:lnTo>
                <a:lnTo>
                  <a:pt x="3111858" y="1079"/>
                </a:lnTo>
                <a:lnTo>
                  <a:pt x="3097265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97096" y="6332596"/>
            <a:ext cx="246316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15652" y="6003818"/>
            <a:ext cx="3851769" cy="11102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22829" y="6161456"/>
            <a:ext cx="2813443" cy="856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7578" y="6094985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67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725221"/>
                </a:lnTo>
                <a:lnTo>
                  <a:pt x="15369" y="764584"/>
                </a:lnTo>
                <a:lnTo>
                  <a:pt x="44270" y="793838"/>
                </a:lnTo>
                <a:lnTo>
                  <a:pt x="83410" y="808788"/>
                </a:lnTo>
                <a:lnTo>
                  <a:pt x="98007" y="809868"/>
                </a:lnTo>
                <a:lnTo>
                  <a:pt x="3463984" y="808970"/>
                </a:lnTo>
                <a:lnTo>
                  <a:pt x="3503355" y="794506"/>
                </a:lnTo>
                <a:lnTo>
                  <a:pt x="3532616" y="765610"/>
                </a:lnTo>
                <a:lnTo>
                  <a:pt x="3547570" y="726479"/>
                </a:lnTo>
                <a:lnTo>
                  <a:pt x="3548649" y="711886"/>
                </a:lnTo>
                <a:lnTo>
                  <a:pt x="3547749" y="84666"/>
                </a:lnTo>
                <a:lnTo>
                  <a:pt x="3533281" y="45290"/>
                </a:lnTo>
                <a:lnTo>
                  <a:pt x="3504385" y="16030"/>
                </a:lnTo>
                <a:lnTo>
                  <a:pt x="3465258" y="1079"/>
                </a:lnTo>
                <a:lnTo>
                  <a:pt x="3450667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930706" y="6362051"/>
            <a:ext cx="249682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65071" y="5483971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86539" y="587140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74552" y="5506010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7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96021" y="589344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35618" y="5491284"/>
            <a:ext cx="5165725" cy="0"/>
          </a:xfrm>
          <a:custGeom>
            <a:avLst/>
            <a:gdLst/>
            <a:ahLst/>
            <a:cxnLst/>
            <a:rect l="l" t="t" r="r" b="b"/>
            <a:pathLst>
              <a:path w="5165725">
                <a:moveTo>
                  <a:pt x="0" y="0"/>
                </a:moveTo>
                <a:lnTo>
                  <a:pt x="516529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86067" y="4926912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086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5071" y="6919579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86539" y="75138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189279" y="6919579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4">
                <a:moveTo>
                  <a:pt x="0" y="0"/>
                </a:moveTo>
                <a:lnTo>
                  <a:pt x="0" y="69856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10747" y="75138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65713" y="8745434"/>
            <a:ext cx="0" cy="4921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188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87181" y="913286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43523" y="8760160"/>
            <a:ext cx="4365625" cy="0"/>
          </a:xfrm>
          <a:custGeom>
            <a:avLst/>
            <a:gdLst/>
            <a:ahLst/>
            <a:cxnLst/>
            <a:rect l="l" t="t" r="r" b="b"/>
            <a:pathLst>
              <a:path w="4365625">
                <a:moveTo>
                  <a:pt x="0" y="0"/>
                </a:moveTo>
                <a:lnTo>
                  <a:pt x="436525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0053" y="8274244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5">
                <a:moveTo>
                  <a:pt x="0" y="0"/>
                </a:moveTo>
                <a:lnTo>
                  <a:pt x="0" y="44867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87743" y="7699993"/>
            <a:ext cx="1339945" cy="648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97220" y="7626362"/>
            <a:ext cx="1339945" cy="648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956456" y="715647"/>
            <a:ext cx="16193769" cy="998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Broker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7650" b="1" spc="22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Asynchronou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s</a:t>
            </a:r>
            <a:r>
              <a:rPr sz="7650" b="1" spc="24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Notification</a:t>
            </a:r>
            <a:endParaRPr sz="76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791732" y="2823708"/>
            <a:ext cx="8176437" cy="25015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815732" y="2971071"/>
            <a:ext cx="8111325" cy="23233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1913814" y="3279394"/>
            <a:ext cx="7803515" cy="172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28015">
              <a:lnSpc>
                <a:spcPts val="7250"/>
              </a:lnSpc>
            </a:pPr>
            <a:r>
              <a:rPr sz="6100" spc="-180" dirty="0">
                <a:latin typeface="Palatino Linotype"/>
                <a:cs typeface="Palatino Linotype"/>
              </a:rPr>
              <a:t>Unified</a:t>
            </a:r>
            <a:r>
              <a:rPr sz="6100" spc="170" dirty="0">
                <a:latin typeface="Times New Roman"/>
                <a:cs typeface="Times New Roman"/>
              </a:rPr>
              <a:t> </a:t>
            </a:r>
            <a:r>
              <a:rPr sz="6100" spc="-55" dirty="0">
                <a:latin typeface="Palatino Linotype"/>
                <a:cs typeface="Palatino Linotype"/>
              </a:rPr>
              <a:t>notification</a:t>
            </a:r>
            <a:r>
              <a:rPr sz="6100" spc="-35" dirty="0">
                <a:latin typeface="Times New Roman"/>
                <a:cs typeface="Times New Roman"/>
              </a:rPr>
              <a:t> </a:t>
            </a:r>
            <a:r>
              <a:rPr sz="6100" spc="160" dirty="0">
                <a:latin typeface="Palatino Linotype"/>
                <a:cs typeface="Palatino Linotype"/>
              </a:rPr>
              <a:t>message</a:t>
            </a:r>
            <a:r>
              <a:rPr sz="6100" spc="170" dirty="0">
                <a:latin typeface="Times New Roman"/>
                <a:cs typeface="Times New Roman"/>
              </a:rPr>
              <a:t> </a:t>
            </a:r>
            <a:r>
              <a:rPr sz="6100" spc="155" dirty="0">
                <a:latin typeface="Palatino Linotype"/>
                <a:cs typeface="Palatino Linotype"/>
              </a:rPr>
              <a:t>to</a:t>
            </a:r>
            <a:r>
              <a:rPr sz="6100" spc="170" dirty="0">
                <a:latin typeface="Times New Roman"/>
                <a:cs typeface="Times New Roman"/>
              </a:rPr>
              <a:t> </a:t>
            </a:r>
            <a:r>
              <a:rPr sz="6100" spc="30" dirty="0">
                <a:latin typeface="Palatino Linotype"/>
                <a:cs typeface="Palatino Linotype"/>
              </a:rPr>
              <a:t>customer?</a:t>
            </a:r>
            <a:endParaRPr sz="6100">
              <a:latin typeface="Palatino Linotype"/>
              <a:cs typeface="Palatino Linotyp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44866" y="8577368"/>
            <a:ext cx="1346746" cy="14118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3733" y="8638322"/>
            <a:ext cx="1047089" cy="11099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1216391" y="8653563"/>
            <a:ext cx="8288020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00">
              <a:lnSpc>
                <a:spcPts val="5280"/>
              </a:lnSpc>
            </a:pPr>
            <a:r>
              <a:rPr sz="4450" spc="-225" dirty="0">
                <a:latin typeface="Palatino Linotype"/>
                <a:cs typeface="Palatino Linotype"/>
              </a:rPr>
              <a:t>In</a:t>
            </a:r>
            <a:r>
              <a:rPr sz="4450" spc="125" dirty="0">
                <a:latin typeface="Times New Roman"/>
                <a:cs typeface="Times New Roman"/>
              </a:rPr>
              <a:t> </a:t>
            </a:r>
            <a:r>
              <a:rPr sz="4450" spc="-50" dirty="0">
                <a:latin typeface="Palatino Linotype"/>
                <a:cs typeface="Palatino Linotype"/>
              </a:rPr>
              <a:t>asynchronous</a:t>
            </a:r>
            <a:r>
              <a:rPr sz="4450" spc="125" dirty="0">
                <a:latin typeface="Times New Roman"/>
                <a:cs typeface="Times New Roman"/>
              </a:rPr>
              <a:t> </a:t>
            </a:r>
            <a:r>
              <a:rPr sz="4450" dirty="0">
                <a:latin typeface="Palatino Linotype"/>
                <a:cs typeface="Palatino Linotype"/>
              </a:rPr>
              <a:t>systems,</a:t>
            </a:r>
            <a:r>
              <a:rPr sz="4450" dirty="0">
                <a:latin typeface="Times New Roman"/>
                <a:cs typeface="Times New Roman"/>
              </a:rPr>
              <a:t> </a:t>
            </a:r>
            <a:r>
              <a:rPr sz="4450" spc="-25" dirty="0">
                <a:latin typeface="Palatino Linotype"/>
                <a:cs typeface="Palatino Linotype"/>
              </a:rPr>
              <a:t>coordination</a:t>
            </a:r>
            <a:r>
              <a:rPr sz="4450" spc="125" dirty="0">
                <a:latin typeface="Times New Roman"/>
                <a:cs typeface="Times New Roman"/>
              </a:rPr>
              <a:t> </a:t>
            </a:r>
            <a:r>
              <a:rPr sz="4450" spc="20" dirty="0">
                <a:latin typeface="Palatino Linotype"/>
                <a:cs typeface="Palatino Linotype"/>
              </a:rPr>
              <a:t>happens</a:t>
            </a:r>
            <a:r>
              <a:rPr sz="4450" spc="125" dirty="0">
                <a:latin typeface="Times New Roman"/>
                <a:cs typeface="Times New Roman"/>
              </a:rPr>
              <a:t> </a:t>
            </a:r>
            <a:r>
              <a:rPr sz="4450" spc="55" dirty="0">
                <a:latin typeface="Palatino Linotype"/>
                <a:cs typeface="Palatino Linotype"/>
              </a:rPr>
              <a:t>at</a:t>
            </a:r>
            <a:r>
              <a:rPr sz="4450" spc="125" dirty="0">
                <a:latin typeface="Times New Roman"/>
                <a:cs typeface="Times New Roman"/>
              </a:rPr>
              <a:t> </a:t>
            </a:r>
            <a:r>
              <a:rPr sz="4450" spc="80" dirty="0">
                <a:latin typeface="Palatino Linotype"/>
                <a:cs typeface="Palatino Linotype"/>
              </a:rPr>
              <a:t>the</a:t>
            </a:r>
            <a:r>
              <a:rPr sz="4450" spc="125" dirty="0">
                <a:latin typeface="Times New Roman"/>
                <a:cs typeface="Times New Roman"/>
              </a:rPr>
              <a:t> </a:t>
            </a:r>
            <a:r>
              <a:rPr sz="4450" spc="70" dirty="0">
                <a:latin typeface="Palatino Linotype"/>
                <a:cs typeface="Palatino Linotype"/>
              </a:rPr>
              <a:t>end</a:t>
            </a:r>
            <a:endParaRPr sz="44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555" y="989237"/>
            <a:ext cx="569404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Broker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UI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2943" y="3028474"/>
            <a:ext cx="7452514" cy="6885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9555" y="989237"/>
            <a:ext cx="569404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Broker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UI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2943" y="3028474"/>
            <a:ext cx="7452514" cy="6885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49292" y="3243533"/>
            <a:ext cx="7947728" cy="6454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64979" y="989237"/>
            <a:ext cx="706247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Broker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Data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0291" y="2973665"/>
            <a:ext cx="7274163" cy="794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64979" y="989237"/>
            <a:ext cx="706247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Broker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9200" b="1" spc="27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Data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0291" y="2973665"/>
            <a:ext cx="7274163" cy="794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30749" y="3089741"/>
            <a:ext cx="7323043" cy="7717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3605529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Meditato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EDA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3296" y="2129987"/>
            <a:ext cx="19257513" cy="8672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3605529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Meditato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EDA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3296" y="2129987"/>
            <a:ext cx="19257513" cy="8672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57360" y="2370508"/>
            <a:ext cx="29648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projects.spring.io/spring-webflow/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75378" y="180814"/>
            <a:ext cx="2409200" cy="1739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44964" y="2012608"/>
            <a:ext cx="1324632" cy="396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4614" y="2011340"/>
            <a:ext cx="393002" cy="3947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07145" y="2011966"/>
            <a:ext cx="1230794" cy="3969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3605529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Meditato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EDA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3296" y="2129987"/>
            <a:ext cx="19257513" cy="8672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57360" y="2370508"/>
            <a:ext cx="29648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projects.spring.io/spring-webflow/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75378" y="180814"/>
            <a:ext cx="2409200" cy="1739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44964" y="2012608"/>
            <a:ext cx="1324632" cy="396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4614" y="2011340"/>
            <a:ext cx="393002" cy="3947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07145" y="2011966"/>
            <a:ext cx="1230794" cy="3969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11338" y="644934"/>
            <a:ext cx="2679674" cy="7771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639341" y="1463380"/>
            <a:ext cx="200723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-10" dirty="0">
                <a:latin typeface="Arial"/>
                <a:cs typeface="Arial"/>
              </a:rPr>
              <a:t>camel.apache.org/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3605529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Meditato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EDA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3296" y="2129987"/>
            <a:ext cx="19257513" cy="8672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91998" y="2472178"/>
            <a:ext cx="4326753" cy="2260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33390" y="4148368"/>
            <a:ext cx="183959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5" dirty="0">
                <a:latin typeface="Arial"/>
                <a:cs typeface="Arial"/>
                <a:hlinkClick r:id="rId5"/>
              </a:rPr>
              <a:t>www.mulesoft.com/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57360" y="2370508"/>
            <a:ext cx="29648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projects.spring.io/spring-webflow/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75378" y="180814"/>
            <a:ext cx="2409200" cy="1739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44964" y="2012608"/>
            <a:ext cx="1324632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84614" y="2011340"/>
            <a:ext cx="393002" cy="3947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07145" y="2011966"/>
            <a:ext cx="1230794" cy="396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11338" y="644934"/>
            <a:ext cx="2679674" cy="7771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39341" y="1463380"/>
            <a:ext cx="200723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-10" dirty="0">
                <a:latin typeface="Arial"/>
                <a:cs typeface="Arial"/>
              </a:rPr>
              <a:t>camel.apache.org/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3605529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Meditato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EDA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3296" y="2129987"/>
            <a:ext cx="19257513" cy="8672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91998" y="2472178"/>
            <a:ext cx="4326753" cy="2260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33390" y="4148368"/>
            <a:ext cx="183959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5" dirty="0">
                <a:latin typeface="Arial"/>
                <a:cs typeface="Arial"/>
                <a:hlinkClick r:id="rId5"/>
              </a:rPr>
              <a:t>www.mulesoft.com/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57360" y="2370508"/>
            <a:ext cx="29648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projects.spring.io/spring-webflow/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75378" y="180814"/>
            <a:ext cx="2409200" cy="1739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44964" y="2012608"/>
            <a:ext cx="1324632" cy="396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84614" y="2011340"/>
            <a:ext cx="393002" cy="3947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07145" y="2011966"/>
            <a:ext cx="1230794" cy="396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11338" y="644934"/>
            <a:ext cx="2679674" cy="7771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39341" y="1463380"/>
            <a:ext cx="200723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-10" dirty="0">
                <a:latin typeface="Arial"/>
                <a:cs typeface="Arial"/>
              </a:rPr>
              <a:t>camel.apache.org/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43118" y="5835726"/>
            <a:ext cx="1916430" cy="287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-5" dirty="0">
                <a:latin typeface="Arial"/>
                <a:cs typeface="Arial"/>
              </a:rPr>
              <a:t>ode.apache.org/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45027" y="2718250"/>
            <a:ext cx="2517736" cy="34525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561" y="483176"/>
            <a:ext cx="4516561" cy="4513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934" y="474549"/>
            <a:ext cx="4193733" cy="417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788" y="7471754"/>
            <a:ext cx="4190365" cy="69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960"/>
              </a:lnSpc>
            </a:pPr>
            <a:r>
              <a:rPr sz="3300" spc="-15" dirty="0">
                <a:latin typeface="Arial"/>
                <a:cs typeface="Arial"/>
              </a:rPr>
              <a:t>“Big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15" dirty="0">
                <a:latin typeface="Arial"/>
                <a:cs typeface="Arial"/>
              </a:rPr>
              <a:t>Ball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5" dirty="0">
                <a:latin typeface="Arial"/>
                <a:cs typeface="Arial"/>
              </a:rPr>
              <a:t>o</a:t>
            </a:r>
            <a:r>
              <a:rPr sz="3300" spc="-10" dirty="0">
                <a:latin typeface="Arial"/>
                <a:cs typeface="Arial"/>
              </a:rPr>
              <a:t>f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Mud”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50" spc="-15" dirty="0">
                <a:latin typeface="Arial"/>
                <a:cs typeface="Arial"/>
              </a:rPr>
              <a:t>https://en.wikipedia.org/wiki/Big_ball_of_mud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06564" y="5753665"/>
            <a:ext cx="1703136" cy="1706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2094" y="5734116"/>
            <a:ext cx="1382890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1831" y="4674215"/>
            <a:ext cx="1076026" cy="1795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53534" y="4654953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7883" y="549796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296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4410" y="2758584"/>
            <a:ext cx="5016877" cy="46330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71783" y="2737374"/>
            <a:ext cx="4693729" cy="4311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78273" y="8149013"/>
            <a:ext cx="1706564" cy="17065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91" y="8129869"/>
            <a:ext cx="1382885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26446" y="7050709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00796" y="789369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45404" y="9854929"/>
            <a:ext cx="2352040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255" marR="5080" indent="-377190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unstructured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monolith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005" rIns="0" bIns="0" rtlCol="0">
            <a:spAutoFit/>
          </a:bodyPr>
          <a:lstStyle/>
          <a:p>
            <a:pPr marL="5067935">
              <a:lnSpc>
                <a:spcPct val="100000"/>
              </a:lnSpc>
            </a:pPr>
            <a:r>
              <a:rPr sz="6100" spc="-5" dirty="0">
                <a:solidFill>
                  <a:srgbClr val="444444"/>
                </a:solidFill>
              </a:rPr>
              <a:t>monoliths</a:t>
            </a:r>
            <a:endParaRPr sz="6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3605529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Meditato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EDA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3296" y="2129987"/>
            <a:ext cx="19257513" cy="8672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3605529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Meditato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EDA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3296" y="2129987"/>
            <a:ext cx="19257513" cy="8672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8276" y="3944022"/>
            <a:ext cx="162878" cy="46774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1045" y="3839707"/>
            <a:ext cx="5087568" cy="3695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2401" y="3632453"/>
            <a:ext cx="10520375" cy="2319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2592" y="3725340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99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1981841"/>
                </a:lnTo>
                <a:lnTo>
                  <a:pt x="3212" y="1995684"/>
                </a:lnTo>
                <a:lnTo>
                  <a:pt x="11117" y="2006949"/>
                </a:lnTo>
                <a:lnTo>
                  <a:pt x="22628" y="2014523"/>
                </a:lnTo>
                <a:lnTo>
                  <a:pt x="36639" y="2017295"/>
                </a:lnTo>
                <a:lnTo>
                  <a:pt x="10183464" y="2017277"/>
                </a:lnTo>
                <a:lnTo>
                  <a:pt x="10197310" y="2014085"/>
                </a:lnTo>
                <a:lnTo>
                  <a:pt x="10208572" y="2006175"/>
                </a:lnTo>
                <a:lnTo>
                  <a:pt x="10216143" y="1994661"/>
                </a:lnTo>
                <a:lnTo>
                  <a:pt x="10218913" y="1980655"/>
                </a:lnTo>
                <a:lnTo>
                  <a:pt x="10218895" y="35474"/>
                </a:lnTo>
                <a:lnTo>
                  <a:pt x="10215707" y="21624"/>
                </a:lnTo>
                <a:lnTo>
                  <a:pt x="10207806" y="10353"/>
                </a:lnTo>
                <a:lnTo>
                  <a:pt x="10196300" y="2773"/>
                </a:lnTo>
                <a:lnTo>
                  <a:pt x="10182299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436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81502" y="5770882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6771" y="7737867"/>
            <a:ext cx="0" cy="850265"/>
          </a:xfrm>
          <a:custGeom>
            <a:avLst/>
            <a:gdLst/>
            <a:ahLst/>
            <a:cxnLst/>
            <a:rect l="l" t="t" r="r" b="b"/>
            <a:pathLst>
              <a:path h="850265">
                <a:moveTo>
                  <a:pt x="0" y="0"/>
                </a:moveTo>
                <a:lnTo>
                  <a:pt x="0" y="85025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8239" y="84838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592" y="6581655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276"/>
                </a:moveTo>
                <a:lnTo>
                  <a:pt x="102125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89443" y="7082571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6804" y="7097297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01695" y="8700735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07945" y="8933759"/>
            <a:ext cx="2251430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9198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47829" y="8700735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7496" y="8933759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39378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7" y="899"/>
                </a:lnTo>
                <a:lnTo>
                  <a:pt x="45275" y="15366"/>
                </a:lnTo>
                <a:lnTo>
                  <a:pt x="16024" y="44264"/>
                </a:lnTo>
                <a:lnTo>
                  <a:pt x="1079" y="83402"/>
                </a:lnTo>
                <a:lnTo>
                  <a:pt x="0" y="97999"/>
                </a:lnTo>
                <a:lnTo>
                  <a:pt x="899" y="1328903"/>
                </a:lnTo>
                <a:lnTo>
                  <a:pt x="15362" y="1368276"/>
                </a:lnTo>
                <a:lnTo>
                  <a:pt x="44253" y="1397538"/>
                </a:lnTo>
                <a:lnTo>
                  <a:pt x="83385" y="1412492"/>
                </a:lnTo>
                <a:lnTo>
                  <a:pt x="97982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6009" y="8700735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17213" y="8933759"/>
            <a:ext cx="1651735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725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144" y="8700735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6790" y="8933759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4462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9851" y="8700735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33995" y="8933759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89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8" y="0"/>
                </a:moveTo>
                <a:lnTo>
                  <a:pt x="84648" y="901"/>
                </a:lnTo>
                <a:lnTo>
                  <a:pt x="45271" y="15373"/>
                </a:lnTo>
                <a:lnTo>
                  <a:pt x="16021" y="44270"/>
                </a:lnTo>
                <a:lnTo>
                  <a:pt x="1078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0" y="1368286"/>
                </a:lnTo>
                <a:lnTo>
                  <a:pt x="44265" y="1397541"/>
                </a:lnTo>
                <a:lnTo>
                  <a:pt x="83406" y="1412492"/>
                </a:lnTo>
                <a:lnTo>
                  <a:pt x="98007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4722" y="7053119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2208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34137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5605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81502" y="7804084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02970" y="855012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99414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20883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17353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38821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86771" y="659648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3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8239" y="68799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3413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560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02970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2886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5033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132054" y="6596657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53523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7319" y="1653795"/>
            <a:ext cx="2090888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69598" y="1836790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64299" y="1956722"/>
            <a:ext cx="1120574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59991" y="1928938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76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834518"/>
                </a:lnTo>
                <a:lnTo>
                  <a:pt x="22726" y="869490"/>
                </a:lnTo>
                <a:lnTo>
                  <a:pt x="61945" y="883474"/>
                </a:lnTo>
                <a:lnTo>
                  <a:pt x="1394058" y="882112"/>
                </a:lnTo>
                <a:lnTo>
                  <a:pt x="1429030" y="860748"/>
                </a:lnTo>
                <a:lnTo>
                  <a:pt x="1443021" y="821528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990073" y="2123734"/>
            <a:ext cx="6362065" cy="213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7095" marR="874394" indent="-70485" algn="ctr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50">
              <a:latin typeface="Times New Roman"/>
              <a:cs typeface="Times New Roman"/>
            </a:endParaRPr>
          </a:p>
          <a:p>
            <a:pPr marL="3752850" algn="ctr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17115" y="9133372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60704" y="9133372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18826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66205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35200" y="9133372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258427" y="4591947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35989" y="4770149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50378" y="4682445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5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5037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69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18670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80732" y="2370675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02131" y="22921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75541" y="4612518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53129" y="4797557"/>
            <a:ext cx="1168550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368095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5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655026" y="4964404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88239" y="4605655"/>
            <a:ext cx="1747687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4967" y="4777010"/>
            <a:ext cx="1233660" cy="9800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1246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37594"/>
                </a:lnTo>
                <a:lnTo>
                  <a:pt x="22737" y="972566"/>
                </a:lnTo>
                <a:lnTo>
                  <a:pt x="61945" y="986558"/>
                </a:lnTo>
                <a:lnTo>
                  <a:pt x="1394065" y="985194"/>
                </a:lnTo>
                <a:lnTo>
                  <a:pt x="1429038" y="963821"/>
                </a:lnTo>
                <a:lnTo>
                  <a:pt x="1443021" y="924612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9604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37896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18768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4023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06641" y="4605655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5619" y="4777010"/>
            <a:ext cx="1034903" cy="980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8542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225042" y="4619364"/>
            <a:ext cx="1744259" cy="13021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78630" y="4797557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15812" y="4711898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98542" y="4476303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67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715308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82761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04229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40001" y="4605655"/>
            <a:ext cx="1747687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58727" y="4777010"/>
            <a:ext cx="1065745" cy="9800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33108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33310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601375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100057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02152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08796" y="4605668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52106" y="4783861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98962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557595" y="4950876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06641" y="4612518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35619" y="4797557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98542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636444" y="4964404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207903" y="4619364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461492" y="4797557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98096" y="4710717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3" y="952303"/>
                </a:lnTo>
                <a:lnTo>
                  <a:pt x="22737" y="987275"/>
                </a:lnTo>
                <a:lnTo>
                  <a:pt x="61945" y="1001259"/>
                </a:lnTo>
                <a:lnTo>
                  <a:pt x="1394058" y="999897"/>
                </a:lnTo>
                <a:lnTo>
                  <a:pt x="1429030" y="978532"/>
                </a:lnTo>
                <a:lnTo>
                  <a:pt x="1443021" y="939313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563885" y="4964404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240001" y="4612518"/>
            <a:ext cx="1747687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58727" y="4797557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333108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1659623" y="4964404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1496060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7650" b="1" spc="21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Flow</a:t>
            </a:r>
            <a:endParaRPr sz="7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2401" y="3632453"/>
            <a:ext cx="10520375" cy="2319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2592" y="3725340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99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1981841"/>
                </a:lnTo>
                <a:lnTo>
                  <a:pt x="3212" y="1995684"/>
                </a:lnTo>
                <a:lnTo>
                  <a:pt x="11117" y="2006949"/>
                </a:lnTo>
                <a:lnTo>
                  <a:pt x="22628" y="2014523"/>
                </a:lnTo>
                <a:lnTo>
                  <a:pt x="36639" y="2017295"/>
                </a:lnTo>
                <a:lnTo>
                  <a:pt x="10183464" y="2017277"/>
                </a:lnTo>
                <a:lnTo>
                  <a:pt x="10197310" y="2014085"/>
                </a:lnTo>
                <a:lnTo>
                  <a:pt x="10208572" y="2006175"/>
                </a:lnTo>
                <a:lnTo>
                  <a:pt x="10216143" y="1994661"/>
                </a:lnTo>
                <a:lnTo>
                  <a:pt x="10218913" y="1980655"/>
                </a:lnTo>
                <a:lnTo>
                  <a:pt x="10218895" y="35474"/>
                </a:lnTo>
                <a:lnTo>
                  <a:pt x="10215707" y="21624"/>
                </a:lnTo>
                <a:lnTo>
                  <a:pt x="10207806" y="10353"/>
                </a:lnTo>
                <a:lnTo>
                  <a:pt x="10196300" y="2773"/>
                </a:lnTo>
                <a:lnTo>
                  <a:pt x="10182299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436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81502" y="5770882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6771" y="7737867"/>
            <a:ext cx="0" cy="850265"/>
          </a:xfrm>
          <a:custGeom>
            <a:avLst/>
            <a:gdLst/>
            <a:ahLst/>
            <a:cxnLst/>
            <a:rect l="l" t="t" r="r" b="b"/>
            <a:pathLst>
              <a:path h="850265">
                <a:moveTo>
                  <a:pt x="0" y="0"/>
                </a:moveTo>
                <a:lnTo>
                  <a:pt x="0" y="85025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8239" y="84838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592" y="6581655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276"/>
                </a:moveTo>
                <a:lnTo>
                  <a:pt x="102125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89443" y="7082571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6804" y="7097297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01695" y="8700735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07945" y="8933759"/>
            <a:ext cx="2251430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9198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47829" y="8700735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7496" y="8933759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39378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7" y="899"/>
                </a:lnTo>
                <a:lnTo>
                  <a:pt x="45275" y="15366"/>
                </a:lnTo>
                <a:lnTo>
                  <a:pt x="16024" y="44264"/>
                </a:lnTo>
                <a:lnTo>
                  <a:pt x="1079" y="83402"/>
                </a:lnTo>
                <a:lnTo>
                  <a:pt x="0" y="97999"/>
                </a:lnTo>
                <a:lnTo>
                  <a:pt x="899" y="1328903"/>
                </a:lnTo>
                <a:lnTo>
                  <a:pt x="15362" y="1368276"/>
                </a:lnTo>
                <a:lnTo>
                  <a:pt x="44253" y="1397538"/>
                </a:lnTo>
                <a:lnTo>
                  <a:pt x="83385" y="1412492"/>
                </a:lnTo>
                <a:lnTo>
                  <a:pt x="97982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6009" y="8700735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17213" y="8933759"/>
            <a:ext cx="1651735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725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144" y="8700735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6790" y="8933759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4462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9851" y="8700735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33995" y="8933759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89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8" y="0"/>
                </a:moveTo>
                <a:lnTo>
                  <a:pt x="84648" y="901"/>
                </a:lnTo>
                <a:lnTo>
                  <a:pt x="45271" y="15373"/>
                </a:lnTo>
                <a:lnTo>
                  <a:pt x="16021" y="44270"/>
                </a:lnTo>
                <a:lnTo>
                  <a:pt x="1078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0" y="1368286"/>
                </a:lnTo>
                <a:lnTo>
                  <a:pt x="44265" y="1397541"/>
                </a:lnTo>
                <a:lnTo>
                  <a:pt x="83406" y="1412492"/>
                </a:lnTo>
                <a:lnTo>
                  <a:pt x="98007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4722" y="7053119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2208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34137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5605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81502" y="7804084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02970" y="855012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99414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20883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17353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38821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86771" y="659648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3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8239" y="68799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3413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560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02970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2886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5033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132054" y="6596657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53523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7319" y="1653795"/>
            <a:ext cx="2090888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69598" y="1836790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64299" y="1956722"/>
            <a:ext cx="1120574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59991" y="1928938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76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834518"/>
                </a:lnTo>
                <a:lnTo>
                  <a:pt x="22726" y="869490"/>
                </a:lnTo>
                <a:lnTo>
                  <a:pt x="61945" y="883474"/>
                </a:lnTo>
                <a:lnTo>
                  <a:pt x="1394058" y="882112"/>
                </a:lnTo>
                <a:lnTo>
                  <a:pt x="1429030" y="860748"/>
                </a:lnTo>
                <a:lnTo>
                  <a:pt x="1443021" y="821528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990073" y="2123734"/>
            <a:ext cx="6362065" cy="213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7095" marR="874394" indent="-70485" algn="ctr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50">
              <a:latin typeface="Times New Roman"/>
              <a:cs typeface="Times New Roman"/>
            </a:endParaRPr>
          </a:p>
          <a:p>
            <a:pPr marL="3752850" algn="ctr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17115" y="9133372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60704" y="9133372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18826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66205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35200" y="9133372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258427" y="4591947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35989" y="4770149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50378" y="4682445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5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5037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69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18670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80732" y="2370675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02131" y="22921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75541" y="4612518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53129" y="4797557"/>
            <a:ext cx="1168550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368095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5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655026" y="4964404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88239" y="4605655"/>
            <a:ext cx="1747687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4967" y="4777010"/>
            <a:ext cx="1233660" cy="9800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1246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37594"/>
                </a:lnTo>
                <a:lnTo>
                  <a:pt x="22737" y="972566"/>
                </a:lnTo>
                <a:lnTo>
                  <a:pt x="61945" y="986558"/>
                </a:lnTo>
                <a:lnTo>
                  <a:pt x="1394065" y="985194"/>
                </a:lnTo>
                <a:lnTo>
                  <a:pt x="1429038" y="963821"/>
                </a:lnTo>
                <a:lnTo>
                  <a:pt x="1443021" y="924612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9604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37896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18768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4023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06641" y="4605655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5619" y="4777010"/>
            <a:ext cx="1034903" cy="980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8542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225042" y="4619364"/>
            <a:ext cx="1744259" cy="13021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78630" y="4797557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15812" y="4711898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98542" y="4476303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67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715308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82761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04229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40001" y="4605655"/>
            <a:ext cx="1747687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58727" y="4777010"/>
            <a:ext cx="1065745" cy="9800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33108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33310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601375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100057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02152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08796" y="4605668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52106" y="4783861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98962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557595" y="4950876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06641" y="4612518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35619" y="4797557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98542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636444" y="4964404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207903" y="4619364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461492" y="4797557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98096" y="4710717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3" y="952303"/>
                </a:lnTo>
                <a:lnTo>
                  <a:pt x="22737" y="987275"/>
                </a:lnTo>
                <a:lnTo>
                  <a:pt x="61945" y="1001259"/>
                </a:lnTo>
                <a:lnTo>
                  <a:pt x="1394058" y="999897"/>
                </a:lnTo>
                <a:lnTo>
                  <a:pt x="1429030" y="978532"/>
                </a:lnTo>
                <a:lnTo>
                  <a:pt x="1443021" y="939313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563885" y="4964404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240001" y="4612518"/>
            <a:ext cx="1747687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58727" y="4797557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333108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1659623" y="4964404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188239" y="4605668"/>
            <a:ext cx="1747687" cy="130219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281246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1496060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7650" b="1" spc="21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Flow</a:t>
            </a:r>
            <a:endParaRPr sz="7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2401" y="3632453"/>
            <a:ext cx="10520375" cy="2319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2592" y="3725340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99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1981841"/>
                </a:lnTo>
                <a:lnTo>
                  <a:pt x="3212" y="1995684"/>
                </a:lnTo>
                <a:lnTo>
                  <a:pt x="11117" y="2006949"/>
                </a:lnTo>
                <a:lnTo>
                  <a:pt x="22628" y="2014523"/>
                </a:lnTo>
                <a:lnTo>
                  <a:pt x="36639" y="2017295"/>
                </a:lnTo>
                <a:lnTo>
                  <a:pt x="10183464" y="2017277"/>
                </a:lnTo>
                <a:lnTo>
                  <a:pt x="10197310" y="2014085"/>
                </a:lnTo>
                <a:lnTo>
                  <a:pt x="10208572" y="2006175"/>
                </a:lnTo>
                <a:lnTo>
                  <a:pt x="10216143" y="1994661"/>
                </a:lnTo>
                <a:lnTo>
                  <a:pt x="10218913" y="1980655"/>
                </a:lnTo>
                <a:lnTo>
                  <a:pt x="10218895" y="35474"/>
                </a:lnTo>
                <a:lnTo>
                  <a:pt x="10215707" y="21624"/>
                </a:lnTo>
                <a:lnTo>
                  <a:pt x="10207806" y="10353"/>
                </a:lnTo>
                <a:lnTo>
                  <a:pt x="10196300" y="2773"/>
                </a:lnTo>
                <a:lnTo>
                  <a:pt x="10182299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436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81502" y="5770882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6771" y="7737867"/>
            <a:ext cx="0" cy="850265"/>
          </a:xfrm>
          <a:custGeom>
            <a:avLst/>
            <a:gdLst/>
            <a:ahLst/>
            <a:cxnLst/>
            <a:rect l="l" t="t" r="r" b="b"/>
            <a:pathLst>
              <a:path h="850265">
                <a:moveTo>
                  <a:pt x="0" y="0"/>
                </a:moveTo>
                <a:lnTo>
                  <a:pt x="0" y="85025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8239" y="84838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592" y="6581655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276"/>
                </a:moveTo>
                <a:lnTo>
                  <a:pt x="102125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89443" y="7082571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6804" y="7097297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01695" y="8700735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07945" y="8933759"/>
            <a:ext cx="2251430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9198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47829" y="8700735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7496" y="8933759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39378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7" y="899"/>
                </a:lnTo>
                <a:lnTo>
                  <a:pt x="45275" y="15366"/>
                </a:lnTo>
                <a:lnTo>
                  <a:pt x="16024" y="44264"/>
                </a:lnTo>
                <a:lnTo>
                  <a:pt x="1079" y="83402"/>
                </a:lnTo>
                <a:lnTo>
                  <a:pt x="0" y="97999"/>
                </a:lnTo>
                <a:lnTo>
                  <a:pt x="899" y="1328903"/>
                </a:lnTo>
                <a:lnTo>
                  <a:pt x="15362" y="1368276"/>
                </a:lnTo>
                <a:lnTo>
                  <a:pt x="44253" y="1397538"/>
                </a:lnTo>
                <a:lnTo>
                  <a:pt x="83385" y="1412492"/>
                </a:lnTo>
                <a:lnTo>
                  <a:pt x="97982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6009" y="8700735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17213" y="8933759"/>
            <a:ext cx="1651735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725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144" y="8700735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6790" y="8933759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4462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9851" y="8700735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33995" y="8933759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89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8" y="0"/>
                </a:moveTo>
                <a:lnTo>
                  <a:pt x="84648" y="901"/>
                </a:lnTo>
                <a:lnTo>
                  <a:pt x="45271" y="15373"/>
                </a:lnTo>
                <a:lnTo>
                  <a:pt x="16021" y="44270"/>
                </a:lnTo>
                <a:lnTo>
                  <a:pt x="1078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0" y="1368286"/>
                </a:lnTo>
                <a:lnTo>
                  <a:pt x="44265" y="1397541"/>
                </a:lnTo>
                <a:lnTo>
                  <a:pt x="83406" y="1412492"/>
                </a:lnTo>
                <a:lnTo>
                  <a:pt x="98007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4722" y="7053119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2208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34137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5605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81502" y="7804084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02970" y="855012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99414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20883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17353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38821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86771" y="659648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3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8239" y="68799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3413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560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02970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2886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5033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132054" y="6596657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53523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7319" y="1653795"/>
            <a:ext cx="2090888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69598" y="1836790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64299" y="1956722"/>
            <a:ext cx="1120574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59991" y="1928938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76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834518"/>
                </a:lnTo>
                <a:lnTo>
                  <a:pt x="22726" y="869490"/>
                </a:lnTo>
                <a:lnTo>
                  <a:pt x="61945" y="883474"/>
                </a:lnTo>
                <a:lnTo>
                  <a:pt x="1394058" y="882112"/>
                </a:lnTo>
                <a:lnTo>
                  <a:pt x="1429030" y="860748"/>
                </a:lnTo>
                <a:lnTo>
                  <a:pt x="1443021" y="821528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990073" y="2123734"/>
            <a:ext cx="6362065" cy="213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7095" marR="874394" indent="-70485" algn="ctr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50">
              <a:latin typeface="Times New Roman"/>
              <a:cs typeface="Times New Roman"/>
            </a:endParaRPr>
          </a:p>
          <a:p>
            <a:pPr marL="3752850" algn="ctr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17115" y="9133372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60704" y="9133372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18826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66205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35200" y="9133372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258427" y="4591947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35989" y="4770149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50378" y="4682445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5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5037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69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18670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80732" y="2370675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02131" y="22921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75541" y="4612518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53129" y="4797557"/>
            <a:ext cx="1168550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368095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5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655026" y="4964404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88239" y="4605655"/>
            <a:ext cx="1747687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4967" y="4777010"/>
            <a:ext cx="1233660" cy="9800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1246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37594"/>
                </a:lnTo>
                <a:lnTo>
                  <a:pt x="22737" y="972566"/>
                </a:lnTo>
                <a:lnTo>
                  <a:pt x="61945" y="986558"/>
                </a:lnTo>
                <a:lnTo>
                  <a:pt x="1394065" y="985194"/>
                </a:lnTo>
                <a:lnTo>
                  <a:pt x="1429038" y="963821"/>
                </a:lnTo>
                <a:lnTo>
                  <a:pt x="1443021" y="924612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9604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37896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18768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4023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06641" y="4605655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5619" y="4777010"/>
            <a:ext cx="1034903" cy="980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8542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225042" y="4619364"/>
            <a:ext cx="1744259" cy="13021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78630" y="4797557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15812" y="4711898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98542" y="4476303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67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715308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82761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04229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40001" y="4605655"/>
            <a:ext cx="1747687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58727" y="4777010"/>
            <a:ext cx="1065745" cy="9800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33108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33310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601375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100057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02152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08796" y="4605668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52106" y="4783861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98962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557595" y="4950876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06641" y="4612518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35619" y="4797557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98542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636444" y="4964404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207903" y="4619364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461492" y="4797557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98096" y="4710717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3" y="952303"/>
                </a:lnTo>
                <a:lnTo>
                  <a:pt x="22737" y="987275"/>
                </a:lnTo>
                <a:lnTo>
                  <a:pt x="61945" y="1001259"/>
                </a:lnTo>
                <a:lnTo>
                  <a:pt x="1394058" y="999897"/>
                </a:lnTo>
                <a:lnTo>
                  <a:pt x="1429030" y="978532"/>
                </a:lnTo>
                <a:lnTo>
                  <a:pt x="1443021" y="939313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563885" y="4964404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240001" y="4612518"/>
            <a:ext cx="1747687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58727" y="4797557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333108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1659623" y="4964404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188239" y="4605668"/>
            <a:ext cx="1747687" cy="130219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281246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06641" y="4598822"/>
            <a:ext cx="1744259" cy="13159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98542" y="4689809"/>
            <a:ext cx="1443355" cy="1016000"/>
          </a:xfrm>
          <a:custGeom>
            <a:avLst/>
            <a:gdLst/>
            <a:ahLst/>
            <a:cxnLst/>
            <a:rect l="l" t="t" r="r" b="b"/>
            <a:pathLst>
              <a:path w="1443354" h="1016000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967047"/>
                </a:lnTo>
                <a:lnTo>
                  <a:pt x="22733" y="1002022"/>
                </a:lnTo>
                <a:lnTo>
                  <a:pt x="61945" y="1016010"/>
                </a:lnTo>
                <a:lnTo>
                  <a:pt x="1394057" y="1014643"/>
                </a:lnTo>
                <a:lnTo>
                  <a:pt x="1429018" y="993262"/>
                </a:lnTo>
                <a:lnTo>
                  <a:pt x="1442996" y="954040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1496060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7650" b="1" spc="21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Flow</a:t>
            </a:r>
            <a:endParaRPr sz="7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2401" y="3632453"/>
            <a:ext cx="10520375" cy="2319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2592" y="3725340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99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1981841"/>
                </a:lnTo>
                <a:lnTo>
                  <a:pt x="3212" y="1995684"/>
                </a:lnTo>
                <a:lnTo>
                  <a:pt x="11117" y="2006949"/>
                </a:lnTo>
                <a:lnTo>
                  <a:pt x="22628" y="2014523"/>
                </a:lnTo>
                <a:lnTo>
                  <a:pt x="36639" y="2017295"/>
                </a:lnTo>
                <a:lnTo>
                  <a:pt x="10183464" y="2017277"/>
                </a:lnTo>
                <a:lnTo>
                  <a:pt x="10197310" y="2014085"/>
                </a:lnTo>
                <a:lnTo>
                  <a:pt x="10208572" y="2006175"/>
                </a:lnTo>
                <a:lnTo>
                  <a:pt x="10216143" y="1994661"/>
                </a:lnTo>
                <a:lnTo>
                  <a:pt x="10218913" y="1980655"/>
                </a:lnTo>
                <a:lnTo>
                  <a:pt x="10218895" y="35474"/>
                </a:lnTo>
                <a:lnTo>
                  <a:pt x="10215707" y="21624"/>
                </a:lnTo>
                <a:lnTo>
                  <a:pt x="10207806" y="10353"/>
                </a:lnTo>
                <a:lnTo>
                  <a:pt x="10196300" y="2773"/>
                </a:lnTo>
                <a:lnTo>
                  <a:pt x="10182299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436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81502" y="5770882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6771" y="7737867"/>
            <a:ext cx="0" cy="850265"/>
          </a:xfrm>
          <a:custGeom>
            <a:avLst/>
            <a:gdLst/>
            <a:ahLst/>
            <a:cxnLst/>
            <a:rect l="l" t="t" r="r" b="b"/>
            <a:pathLst>
              <a:path h="850265">
                <a:moveTo>
                  <a:pt x="0" y="0"/>
                </a:moveTo>
                <a:lnTo>
                  <a:pt x="0" y="85025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8239" y="84838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592" y="6581655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276"/>
                </a:moveTo>
                <a:lnTo>
                  <a:pt x="102125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89443" y="7082571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6804" y="7097297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01695" y="8700735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07945" y="8933759"/>
            <a:ext cx="2251430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9198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47829" y="8700735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7496" y="8933759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39378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7" y="899"/>
                </a:lnTo>
                <a:lnTo>
                  <a:pt x="45275" y="15366"/>
                </a:lnTo>
                <a:lnTo>
                  <a:pt x="16024" y="44264"/>
                </a:lnTo>
                <a:lnTo>
                  <a:pt x="1079" y="83402"/>
                </a:lnTo>
                <a:lnTo>
                  <a:pt x="0" y="97999"/>
                </a:lnTo>
                <a:lnTo>
                  <a:pt x="899" y="1328903"/>
                </a:lnTo>
                <a:lnTo>
                  <a:pt x="15362" y="1368276"/>
                </a:lnTo>
                <a:lnTo>
                  <a:pt x="44253" y="1397538"/>
                </a:lnTo>
                <a:lnTo>
                  <a:pt x="83385" y="1412492"/>
                </a:lnTo>
                <a:lnTo>
                  <a:pt x="97982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6009" y="8700735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17213" y="8933759"/>
            <a:ext cx="1651735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725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144" y="8700735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6790" y="8933759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4462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9851" y="8700735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33995" y="8933759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89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8" y="0"/>
                </a:moveTo>
                <a:lnTo>
                  <a:pt x="84648" y="901"/>
                </a:lnTo>
                <a:lnTo>
                  <a:pt x="45271" y="15373"/>
                </a:lnTo>
                <a:lnTo>
                  <a:pt x="16021" y="44270"/>
                </a:lnTo>
                <a:lnTo>
                  <a:pt x="1078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0" y="1368286"/>
                </a:lnTo>
                <a:lnTo>
                  <a:pt x="44265" y="1397541"/>
                </a:lnTo>
                <a:lnTo>
                  <a:pt x="83406" y="1412492"/>
                </a:lnTo>
                <a:lnTo>
                  <a:pt x="98007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4722" y="7053119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2208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34137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5605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81502" y="7804084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02970" y="855012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99414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20883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17353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38821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86771" y="659648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3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8239" y="68799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3413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560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02970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2886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5033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132054" y="6596657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53523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7319" y="1653795"/>
            <a:ext cx="2090888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69598" y="1836790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64299" y="1956722"/>
            <a:ext cx="1120574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59991" y="1928938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76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834518"/>
                </a:lnTo>
                <a:lnTo>
                  <a:pt x="22726" y="869490"/>
                </a:lnTo>
                <a:lnTo>
                  <a:pt x="61945" y="883474"/>
                </a:lnTo>
                <a:lnTo>
                  <a:pt x="1394058" y="882112"/>
                </a:lnTo>
                <a:lnTo>
                  <a:pt x="1429030" y="860748"/>
                </a:lnTo>
                <a:lnTo>
                  <a:pt x="1443021" y="821528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990073" y="2123734"/>
            <a:ext cx="6362065" cy="213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7095" marR="874394" indent="-70485" algn="ctr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50">
              <a:latin typeface="Times New Roman"/>
              <a:cs typeface="Times New Roman"/>
            </a:endParaRPr>
          </a:p>
          <a:p>
            <a:pPr marL="3752850" algn="ctr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17115" y="9133372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60704" y="9133372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18826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66205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35200" y="9133372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258427" y="4591947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35989" y="4770149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50378" y="4682445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5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5037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69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18670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80732" y="2370675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02131" y="22921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75541" y="4612518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53129" y="4797557"/>
            <a:ext cx="1168550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368095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5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655026" y="4964404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88239" y="4605655"/>
            <a:ext cx="1747687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4967" y="4777010"/>
            <a:ext cx="1233660" cy="9800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1246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37594"/>
                </a:lnTo>
                <a:lnTo>
                  <a:pt x="22737" y="972566"/>
                </a:lnTo>
                <a:lnTo>
                  <a:pt x="61945" y="986558"/>
                </a:lnTo>
                <a:lnTo>
                  <a:pt x="1394065" y="985194"/>
                </a:lnTo>
                <a:lnTo>
                  <a:pt x="1429038" y="963821"/>
                </a:lnTo>
                <a:lnTo>
                  <a:pt x="1443021" y="924612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9604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37896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18768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4023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06641" y="4605655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5619" y="4777010"/>
            <a:ext cx="1034903" cy="980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8542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225042" y="4619364"/>
            <a:ext cx="1744259" cy="13021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78630" y="4797557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15812" y="4711898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98542" y="4476303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67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715308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82761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04229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40001" y="4605655"/>
            <a:ext cx="1747687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58727" y="4777010"/>
            <a:ext cx="1065745" cy="9800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33108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33310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601375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100057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02152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08796" y="4605668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52106" y="4783861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98962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557595" y="4950876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06641" y="4612518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35619" y="4797557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98542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636444" y="4964404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207903" y="4619364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461492" y="4797557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98096" y="4710717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3" y="952303"/>
                </a:lnTo>
                <a:lnTo>
                  <a:pt x="22737" y="987275"/>
                </a:lnTo>
                <a:lnTo>
                  <a:pt x="61945" y="1001259"/>
                </a:lnTo>
                <a:lnTo>
                  <a:pt x="1394058" y="999897"/>
                </a:lnTo>
                <a:lnTo>
                  <a:pt x="1429030" y="978532"/>
                </a:lnTo>
                <a:lnTo>
                  <a:pt x="1443021" y="939313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563885" y="4964404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240001" y="4612518"/>
            <a:ext cx="1747687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58727" y="4797557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333108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1659623" y="4964404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188239" y="4605668"/>
            <a:ext cx="1747687" cy="130219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281246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06641" y="4598822"/>
            <a:ext cx="1744259" cy="13159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98542" y="4689809"/>
            <a:ext cx="1443355" cy="1016000"/>
          </a:xfrm>
          <a:custGeom>
            <a:avLst/>
            <a:gdLst/>
            <a:ahLst/>
            <a:cxnLst/>
            <a:rect l="l" t="t" r="r" b="b"/>
            <a:pathLst>
              <a:path w="1443354" h="1016000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967047"/>
                </a:lnTo>
                <a:lnTo>
                  <a:pt x="22733" y="1002022"/>
                </a:lnTo>
                <a:lnTo>
                  <a:pt x="61945" y="1016010"/>
                </a:lnTo>
                <a:lnTo>
                  <a:pt x="1394057" y="1014643"/>
                </a:lnTo>
                <a:lnTo>
                  <a:pt x="1429018" y="993262"/>
                </a:lnTo>
                <a:lnTo>
                  <a:pt x="1442996" y="954040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07903" y="4612518"/>
            <a:ext cx="1744259" cy="13159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98096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1496060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7650" b="1" spc="21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Flow</a:t>
            </a:r>
            <a:endParaRPr sz="7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2401" y="3632453"/>
            <a:ext cx="10520375" cy="2319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2592" y="3725340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99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1981841"/>
                </a:lnTo>
                <a:lnTo>
                  <a:pt x="3212" y="1995684"/>
                </a:lnTo>
                <a:lnTo>
                  <a:pt x="11117" y="2006949"/>
                </a:lnTo>
                <a:lnTo>
                  <a:pt x="22628" y="2014523"/>
                </a:lnTo>
                <a:lnTo>
                  <a:pt x="36639" y="2017295"/>
                </a:lnTo>
                <a:lnTo>
                  <a:pt x="10183464" y="2017277"/>
                </a:lnTo>
                <a:lnTo>
                  <a:pt x="10197310" y="2014085"/>
                </a:lnTo>
                <a:lnTo>
                  <a:pt x="10208572" y="2006175"/>
                </a:lnTo>
                <a:lnTo>
                  <a:pt x="10216143" y="1994661"/>
                </a:lnTo>
                <a:lnTo>
                  <a:pt x="10218913" y="1980655"/>
                </a:lnTo>
                <a:lnTo>
                  <a:pt x="10218895" y="35474"/>
                </a:lnTo>
                <a:lnTo>
                  <a:pt x="10215707" y="21624"/>
                </a:lnTo>
                <a:lnTo>
                  <a:pt x="10207806" y="10353"/>
                </a:lnTo>
                <a:lnTo>
                  <a:pt x="10196300" y="2773"/>
                </a:lnTo>
                <a:lnTo>
                  <a:pt x="10182299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436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81502" y="5770882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6771" y="7737867"/>
            <a:ext cx="0" cy="850265"/>
          </a:xfrm>
          <a:custGeom>
            <a:avLst/>
            <a:gdLst/>
            <a:ahLst/>
            <a:cxnLst/>
            <a:rect l="l" t="t" r="r" b="b"/>
            <a:pathLst>
              <a:path h="850265">
                <a:moveTo>
                  <a:pt x="0" y="0"/>
                </a:moveTo>
                <a:lnTo>
                  <a:pt x="0" y="85025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8239" y="84838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592" y="6581655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276"/>
                </a:moveTo>
                <a:lnTo>
                  <a:pt x="102125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89443" y="7082571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6804" y="7097297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01695" y="8700735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07945" y="8933759"/>
            <a:ext cx="2251430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9198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47829" y="8700735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7496" y="8933759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39378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7" y="899"/>
                </a:lnTo>
                <a:lnTo>
                  <a:pt x="45275" y="15366"/>
                </a:lnTo>
                <a:lnTo>
                  <a:pt x="16024" y="44264"/>
                </a:lnTo>
                <a:lnTo>
                  <a:pt x="1079" y="83402"/>
                </a:lnTo>
                <a:lnTo>
                  <a:pt x="0" y="97999"/>
                </a:lnTo>
                <a:lnTo>
                  <a:pt x="899" y="1328903"/>
                </a:lnTo>
                <a:lnTo>
                  <a:pt x="15362" y="1368276"/>
                </a:lnTo>
                <a:lnTo>
                  <a:pt x="44253" y="1397538"/>
                </a:lnTo>
                <a:lnTo>
                  <a:pt x="83385" y="1412492"/>
                </a:lnTo>
                <a:lnTo>
                  <a:pt x="97982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6009" y="8700735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17213" y="8933759"/>
            <a:ext cx="1651735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725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144" y="8700735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6790" y="8933759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4462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9851" y="8700735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33995" y="8933759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89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8" y="0"/>
                </a:moveTo>
                <a:lnTo>
                  <a:pt x="84648" y="901"/>
                </a:lnTo>
                <a:lnTo>
                  <a:pt x="45271" y="15373"/>
                </a:lnTo>
                <a:lnTo>
                  <a:pt x="16021" y="44270"/>
                </a:lnTo>
                <a:lnTo>
                  <a:pt x="1078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0" y="1368286"/>
                </a:lnTo>
                <a:lnTo>
                  <a:pt x="44265" y="1397541"/>
                </a:lnTo>
                <a:lnTo>
                  <a:pt x="83406" y="1412492"/>
                </a:lnTo>
                <a:lnTo>
                  <a:pt x="98007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4722" y="7053119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2208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34137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5605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81502" y="7804084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02970" y="855012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99414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20883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17353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38821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86771" y="659648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3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8239" y="68799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3413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560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02970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2886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5033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132054" y="6596657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53523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7319" y="1653795"/>
            <a:ext cx="2090888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69598" y="1836790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64299" y="1956722"/>
            <a:ext cx="1120574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59991" y="1928938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76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834518"/>
                </a:lnTo>
                <a:lnTo>
                  <a:pt x="22726" y="869490"/>
                </a:lnTo>
                <a:lnTo>
                  <a:pt x="61945" y="883474"/>
                </a:lnTo>
                <a:lnTo>
                  <a:pt x="1394058" y="882112"/>
                </a:lnTo>
                <a:lnTo>
                  <a:pt x="1429030" y="860748"/>
                </a:lnTo>
                <a:lnTo>
                  <a:pt x="1443021" y="821528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990073" y="2123734"/>
            <a:ext cx="6362065" cy="213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7095" marR="874394" indent="-70485" algn="ctr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50">
              <a:latin typeface="Times New Roman"/>
              <a:cs typeface="Times New Roman"/>
            </a:endParaRPr>
          </a:p>
          <a:p>
            <a:pPr marL="3752850" algn="ctr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17115" y="9133372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60704" y="9133372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18826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66205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35200" y="9133372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258427" y="4591947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35989" y="4770149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50378" y="4682445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5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5037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69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18670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80732" y="2370675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02131" y="22921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75541" y="4612518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53129" y="4797557"/>
            <a:ext cx="1168550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368095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5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655026" y="4964404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88239" y="4605655"/>
            <a:ext cx="1747687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4967" y="4777010"/>
            <a:ext cx="1233660" cy="9800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1246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37594"/>
                </a:lnTo>
                <a:lnTo>
                  <a:pt x="22737" y="972566"/>
                </a:lnTo>
                <a:lnTo>
                  <a:pt x="61945" y="986558"/>
                </a:lnTo>
                <a:lnTo>
                  <a:pt x="1394065" y="985194"/>
                </a:lnTo>
                <a:lnTo>
                  <a:pt x="1429038" y="963821"/>
                </a:lnTo>
                <a:lnTo>
                  <a:pt x="1443021" y="924612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9604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37896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18768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4023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06641" y="4605655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5619" y="4777010"/>
            <a:ext cx="1034903" cy="980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8542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225042" y="4619364"/>
            <a:ext cx="1744259" cy="13021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78630" y="4797557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15812" y="4711898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98542" y="4476303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67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715308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82761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04229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40001" y="4605655"/>
            <a:ext cx="1747687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58727" y="4777010"/>
            <a:ext cx="1065745" cy="9800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33108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33310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601375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100057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02152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08796" y="4605668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52106" y="4783861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98962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557595" y="4950876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06641" y="4612518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35619" y="4797557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98542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636444" y="4964404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207903" y="4619364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461492" y="4797557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98096" y="4710717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3" y="952303"/>
                </a:lnTo>
                <a:lnTo>
                  <a:pt x="22737" y="987275"/>
                </a:lnTo>
                <a:lnTo>
                  <a:pt x="61945" y="1001259"/>
                </a:lnTo>
                <a:lnTo>
                  <a:pt x="1394058" y="999897"/>
                </a:lnTo>
                <a:lnTo>
                  <a:pt x="1429030" y="978532"/>
                </a:lnTo>
                <a:lnTo>
                  <a:pt x="1443021" y="939313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563885" y="4964404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240001" y="4612518"/>
            <a:ext cx="1747687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58727" y="4797557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333108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1659623" y="4964404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188239" y="4605668"/>
            <a:ext cx="1747687" cy="130219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281246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06641" y="4598822"/>
            <a:ext cx="1744259" cy="13159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98542" y="4689809"/>
            <a:ext cx="1443355" cy="1016000"/>
          </a:xfrm>
          <a:custGeom>
            <a:avLst/>
            <a:gdLst/>
            <a:ahLst/>
            <a:cxnLst/>
            <a:rect l="l" t="t" r="r" b="b"/>
            <a:pathLst>
              <a:path w="1443354" h="1016000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967047"/>
                </a:lnTo>
                <a:lnTo>
                  <a:pt x="22733" y="1002022"/>
                </a:lnTo>
                <a:lnTo>
                  <a:pt x="61945" y="1016010"/>
                </a:lnTo>
                <a:lnTo>
                  <a:pt x="1394057" y="1014643"/>
                </a:lnTo>
                <a:lnTo>
                  <a:pt x="1429018" y="993262"/>
                </a:lnTo>
                <a:lnTo>
                  <a:pt x="1442996" y="954040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07903" y="4612518"/>
            <a:ext cx="1744259" cy="13159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98096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233165" y="4598807"/>
            <a:ext cx="1744259" cy="130219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324236" y="4689809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52321"/>
                </a:lnTo>
                <a:lnTo>
                  <a:pt x="22726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1496060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7650" b="1" spc="21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Flow</a:t>
            </a:r>
            <a:endParaRPr sz="7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2401" y="3632453"/>
            <a:ext cx="10520375" cy="2319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2592" y="3725340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99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1981841"/>
                </a:lnTo>
                <a:lnTo>
                  <a:pt x="3212" y="1995684"/>
                </a:lnTo>
                <a:lnTo>
                  <a:pt x="11117" y="2006949"/>
                </a:lnTo>
                <a:lnTo>
                  <a:pt x="22628" y="2014523"/>
                </a:lnTo>
                <a:lnTo>
                  <a:pt x="36639" y="2017295"/>
                </a:lnTo>
                <a:lnTo>
                  <a:pt x="10183464" y="2017277"/>
                </a:lnTo>
                <a:lnTo>
                  <a:pt x="10197310" y="2014085"/>
                </a:lnTo>
                <a:lnTo>
                  <a:pt x="10208572" y="2006175"/>
                </a:lnTo>
                <a:lnTo>
                  <a:pt x="10216143" y="1994661"/>
                </a:lnTo>
                <a:lnTo>
                  <a:pt x="10218913" y="1980655"/>
                </a:lnTo>
                <a:lnTo>
                  <a:pt x="10218895" y="35474"/>
                </a:lnTo>
                <a:lnTo>
                  <a:pt x="10215707" y="21624"/>
                </a:lnTo>
                <a:lnTo>
                  <a:pt x="10207806" y="10353"/>
                </a:lnTo>
                <a:lnTo>
                  <a:pt x="10196300" y="2773"/>
                </a:lnTo>
                <a:lnTo>
                  <a:pt x="10182299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436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81502" y="5770882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6771" y="7737867"/>
            <a:ext cx="0" cy="850265"/>
          </a:xfrm>
          <a:custGeom>
            <a:avLst/>
            <a:gdLst/>
            <a:ahLst/>
            <a:cxnLst/>
            <a:rect l="l" t="t" r="r" b="b"/>
            <a:pathLst>
              <a:path h="850265">
                <a:moveTo>
                  <a:pt x="0" y="0"/>
                </a:moveTo>
                <a:lnTo>
                  <a:pt x="0" y="85025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8239" y="84838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592" y="6581655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276"/>
                </a:moveTo>
                <a:lnTo>
                  <a:pt x="102125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89443" y="7082571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6804" y="7097297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01695" y="8700735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07945" y="8933759"/>
            <a:ext cx="2251430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9198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47829" y="8700735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7496" y="8933759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39378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7" y="899"/>
                </a:lnTo>
                <a:lnTo>
                  <a:pt x="45275" y="15366"/>
                </a:lnTo>
                <a:lnTo>
                  <a:pt x="16024" y="44264"/>
                </a:lnTo>
                <a:lnTo>
                  <a:pt x="1079" y="83402"/>
                </a:lnTo>
                <a:lnTo>
                  <a:pt x="0" y="97999"/>
                </a:lnTo>
                <a:lnTo>
                  <a:pt x="899" y="1328903"/>
                </a:lnTo>
                <a:lnTo>
                  <a:pt x="15362" y="1368276"/>
                </a:lnTo>
                <a:lnTo>
                  <a:pt x="44253" y="1397538"/>
                </a:lnTo>
                <a:lnTo>
                  <a:pt x="83385" y="1412492"/>
                </a:lnTo>
                <a:lnTo>
                  <a:pt x="97982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6009" y="8700735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17213" y="8933759"/>
            <a:ext cx="1651735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725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144" y="8700735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6790" y="8933759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4462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9851" y="8700735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33995" y="8933759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89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8" y="0"/>
                </a:moveTo>
                <a:lnTo>
                  <a:pt x="84648" y="901"/>
                </a:lnTo>
                <a:lnTo>
                  <a:pt x="45271" y="15373"/>
                </a:lnTo>
                <a:lnTo>
                  <a:pt x="16021" y="44270"/>
                </a:lnTo>
                <a:lnTo>
                  <a:pt x="1078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0" y="1368286"/>
                </a:lnTo>
                <a:lnTo>
                  <a:pt x="44265" y="1397541"/>
                </a:lnTo>
                <a:lnTo>
                  <a:pt x="83406" y="1412492"/>
                </a:lnTo>
                <a:lnTo>
                  <a:pt x="98007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4722" y="7053119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2208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34137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5605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81502" y="7804084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02970" y="855012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99414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20883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17353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38821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86771" y="659648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3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8239" y="68799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3413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560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02970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2886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5033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132054" y="6596657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53523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7319" y="1653795"/>
            <a:ext cx="2090888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69598" y="1836790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64299" y="1956722"/>
            <a:ext cx="1120574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59991" y="1928938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76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834518"/>
                </a:lnTo>
                <a:lnTo>
                  <a:pt x="22726" y="869490"/>
                </a:lnTo>
                <a:lnTo>
                  <a:pt x="61945" y="883474"/>
                </a:lnTo>
                <a:lnTo>
                  <a:pt x="1394058" y="882112"/>
                </a:lnTo>
                <a:lnTo>
                  <a:pt x="1429030" y="860748"/>
                </a:lnTo>
                <a:lnTo>
                  <a:pt x="1443021" y="821528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990073" y="2123734"/>
            <a:ext cx="6362065" cy="213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7095" marR="874394" indent="-70485" algn="ctr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50">
              <a:latin typeface="Times New Roman"/>
              <a:cs typeface="Times New Roman"/>
            </a:endParaRPr>
          </a:p>
          <a:p>
            <a:pPr marL="3752850" algn="ctr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17115" y="9133372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60704" y="9133372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18826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66205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35200" y="9133372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258427" y="4591947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35989" y="4770149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50378" y="4682445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5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5037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69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18670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80732" y="2370675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02131" y="22921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75541" y="4612518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53129" y="4797557"/>
            <a:ext cx="1168550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368095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5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655026" y="4964404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88239" y="4605655"/>
            <a:ext cx="1747687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4967" y="4777010"/>
            <a:ext cx="1233660" cy="9800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1246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37594"/>
                </a:lnTo>
                <a:lnTo>
                  <a:pt x="22737" y="972566"/>
                </a:lnTo>
                <a:lnTo>
                  <a:pt x="61945" y="986558"/>
                </a:lnTo>
                <a:lnTo>
                  <a:pt x="1394065" y="985194"/>
                </a:lnTo>
                <a:lnTo>
                  <a:pt x="1429038" y="963821"/>
                </a:lnTo>
                <a:lnTo>
                  <a:pt x="1443021" y="924612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9604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37896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18768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4023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06641" y="4605655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5619" y="4777010"/>
            <a:ext cx="1034903" cy="980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8542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225042" y="4619364"/>
            <a:ext cx="1744259" cy="13021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78630" y="4797557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15812" y="4711898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98542" y="4476303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67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715308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82761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04229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40001" y="4605655"/>
            <a:ext cx="1747687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58727" y="4777010"/>
            <a:ext cx="1065745" cy="9800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33108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33310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601375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100057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02152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08796" y="4605668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52106" y="4783861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98962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557595" y="4950876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06641" y="4612518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35619" y="4797557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98542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636444" y="4964404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207903" y="4619364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461492" y="4797557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98096" y="4710717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3" y="952303"/>
                </a:lnTo>
                <a:lnTo>
                  <a:pt x="22737" y="987275"/>
                </a:lnTo>
                <a:lnTo>
                  <a:pt x="61945" y="1001259"/>
                </a:lnTo>
                <a:lnTo>
                  <a:pt x="1394058" y="999897"/>
                </a:lnTo>
                <a:lnTo>
                  <a:pt x="1429030" y="978532"/>
                </a:lnTo>
                <a:lnTo>
                  <a:pt x="1443021" y="939313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563885" y="4964404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240001" y="4612518"/>
            <a:ext cx="1747687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58727" y="4797557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333108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1659623" y="4964404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188239" y="4605668"/>
            <a:ext cx="1747687" cy="130219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281246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06641" y="4598822"/>
            <a:ext cx="1744259" cy="13159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98542" y="4689809"/>
            <a:ext cx="1443355" cy="1016000"/>
          </a:xfrm>
          <a:custGeom>
            <a:avLst/>
            <a:gdLst/>
            <a:ahLst/>
            <a:cxnLst/>
            <a:rect l="l" t="t" r="r" b="b"/>
            <a:pathLst>
              <a:path w="1443354" h="1016000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967047"/>
                </a:lnTo>
                <a:lnTo>
                  <a:pt x="22733" y="1002022"/>
                </a:lnTo>
                <a:lnTo>
                  <a:pt x="61945" y="1016010"/>
                </a:lnTo>
                <a:lnTo>
                  <a:pt x="1394057" y="1014643"/>
                </a:lnTo>
                <a:lnTo>
                  <a:pt x="1429018" y="993262"/>
                </a:lnTo>
                <a:lnTo>
                  <a:pt x="1442996" y="954040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07903" y="4612518"/>
            <a:ext cx="1744259" cy="13159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298096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233165" y="4598807"/>
            <a:ext cx="1744259" cy="130219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324236" y="4689809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52321"/>
                </a:lnTo>
                <a:lnTo>
                  <a:pt x="22726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258427" y="4585114"/>
            <a:ext cx="1744259" cy="13296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350378" y="4675082"/>
            <a:ext cx="1443355" cy="1031240"/>
          </a:xfrm>
          <a:custGeom>
            <a:avLst/>
            <a:gdLst/>
            <a:ahLst/>
            <a:cxnLst/>
            <a:rect l="l" t="t" r="r" b="b"/>
            <a:pathLst>
              <a:path w="1443355" h="1031239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81773"/>
                </a:lnTo>
                <a:lnTo>
                  <a:pt x="22737" y="1016745"/>
                </a:lnTo>
                <a:lnTo>
                  <a:pt x="61945" y="1030737"/>
                </a:lnTo>
                <a:lnTo>
                  <a:pt x="1394058" y="1029373"/>
                </a:lnTo>
                <a:lnTo>
                  <a:pt x="1429030" y="1008000"/>
                </a:lnTo>
                <a:lnTo>
                  <a:pt x="1443021" y="968791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1496060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Mediato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Messag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e</a:t>
            </a:r>
            <a:r>
              <a:rPr sz="7650" b="1" spc="21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Flow</a:t>
            </a:r>
            <a:endParaRPr sz="7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951" y="3755802"/>
            <a:ext cx="10520375" cy="2316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1905" y="3845713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86" y="0"/>
                </a:moveTo>
                <a:lnTo>
                  <a:pt x="35452" y="18"/>
                </a:lnTo>
                <a:lnTo>
                  <a:pt x="2769" y="22648"/>
                </a:lnTo>
                <a:lnTo>
                  <a:pt x="0" y="36639"/>
                </a:lnTo>
                <a:lnTo>
                  <a:pt x="18" y="1981839"/>
                </a:lnTo>
                <a:lnTo>
                  <a:pt x="3212" y="1995692"/>
                </a:lnTo>
                <a:lnTo>
                  <a:pt x="11118" y="2006957"/>
                </a:lnTo>
                <a:lnTo>
                  <a:pt x="22628" y="2014526"/>
                </a:lnTo>
                <a:lnTo>
                  <a:pt x="36634" y="2017295"/>
                </a:lnTo>
                <a:lnTo>
                  <a:pt x="10183472" y="2017276"/>
                </a:lnTo>
                <a:lnTo>
                  <a:pt x="10197315" y="2014083"/>
                </a:lnTo>
                <a:lnTo>
                  <a:pt x="10208579" y="2006178"/>
                </a:lnTo>
                <a:lnTo>
                  <a:pt x="10216154" y="1994667"/>
                </a:lnTo>
                <a:lnTo>
                  <a:pt x="10218926" y="1980655"/>
                </a:lnTo>
                <a:lnTo>
                  <a:pt x="10218907" y="35455"/>
                </a:lnTo>
                <a:lnTo>
                  <a:pt x="10215710" y="21621"/>
                </a:lnTo>
                <a:lnTo>
                  <a:pt x="10207799" y="10355"/>
                </a:lnTo>
                <a:lnTo>
                  <a:pt x="10196287" y="2775"/>
                </a:lnTo>
                <a:lnTo>
                  <a:pt x="10182286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2396" y="3972886"/>
            <a:ext cx="260921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3688" y="7188243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0827" y="5891255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6079" y="7858240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27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7547" y="86042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905" y="6702028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301"/>
                </a:moveTo>
                <a:lnTo>
                  <a:pt x="1021259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38768" y="7202944"/>
            <a:ext cx="1339923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6104" y="7217671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0266" y="8820673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9909" y="9053700"/>
            <a:ext cx="2248002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1313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900" y="1328902"/>
                </a:lnTo>
                <a:lnTo>
                  <a:pt x="15368" y="1368278"/>
                </a:lnTo>
                <a:lnTo>
                  <a:pt x="44264" y="1397538"/>
                </a:lnTo>
                <a:lnTo>
                  <a:pt x="83391" y="1412489"/>
                </a:lnTo>
                <a:lnTo>
                  <a:pt x="97982" y="1413569"/>
                </a:lnTo>
                <a:lnTo>
                  <a:pt x="2109318" y="1412669"/>
                </a:lnTo>
                <a:lnTo>
                  <a:pt x="2148687" y="1398198"/>
                </a:lnTo>
                <a:lnTo>
                  <a:pt x="2177937" y="1369297"/>
                </a:lnTo>
                <a:lnTo>
                  <a:pt x="2192881" y="1330158"/>
                </a:lnTo>
                <a:lnTo>
                  <a:pt x="2193960" y="1315561"/>
                </a:lnTo>
                <a:lnTo>
                  <a:pt x="2193061" y="84664"/>
                </a:lnTo>
                <a:lnTo>
                  <a:pt x="2178600" y="45288"/>
                </a:lnTo>
                <a:lnTo>
                  <a:pt x="2149709" y="16029"/>
                </a:lnTo>
                <a:lnTo>
                  <a:pt x="2110575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66418" y="9253766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96401" y="8820673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06043" y="9053700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88678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2" y="1328921"/>
                </a:lnTo>
                <a:lnTo>
                  <a:pt x="15376" y="1368288"/>
                </a:lnTo>
                <a:lnTo>
                  <a:pt x="44276" y="1397541"/>
                </a:lnTo>
                <a:lnTo>
                  <a:pt x="83412" y="1412490"/>
                </a:lnTo>
                <a:lnTo>
                  <a:pt x="98007" y="1413569"/>
                </a:lnTo>
                <a:lnTo>
                  <a:pt x="2109337" y="1412666"/>
                </a:lnTo>
                <a:lnTo>
                  <a:pt x="2148705" y="1398192"/>
                </a:lnTo>
                <a:lnTo>
                  <a:pt x="2177958" y="1369291"/>
                </a:lnTo>
                <a:lnTo>
                  <a:pt x="2192906" y="1330156"/>
                </a:lnTo>
                <a:lnTo>
                  <a:pt x="2193985" y="1315561"/>
                </a:lnTo>
                <a:lnTo>
                  <a:pt x="2193083" y="84645"/>
                </a:lnTo>
                <a:lnTo>
                  <a:pt x="2178611" y="45278"/>
                </a:lnTo>
                <a:lnTo>
                  <a:pt x="2149711" y="16025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10019" y="9253766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54555" y="8820673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5785" y="9053700"/>
            <a:ext cx="1655160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6582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52" y="0"/>
                </a:moveTo>
                <a:lnTo>
                  <a:pt x="84648" y="899"/>
                </a:lnTo>
                <a:lnTo>
                  <a:pt x="45276" y="15364"/>
                </a:lnTo>
                <a:lnTo>
                  <a:pt x="16024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1328902"/>
                </a:lnTo>
                <a:lnTo>
                  <a:pt x="15362" y="1368278"/>
                </a:lnTo>
                <a:lnTo>
                  <a:pt x="44253" y="1397538"/>
                </a:lnTo>
                <a:lnTo>
                  <a:pt x="83385" y="1412489"/>
                </a:lnTo>
                <a:lnTo>
                  <a:pt x="97982" y="1413569"/>
                </a:lnTo>
                <a:lnTo>
                  <a:pt x="2109312" y="1412666"/>
                </a:lnTo>
                <a:lnTo>
                  <a:pt x="2148680" y="1398192"/>
                </a:lnTo>
                <a:lnTo>
                  <a:pt x="2177933" y="1369291"/>
                </a:lnTo>
                <a:lnTo>
                  <a:pt x="2192881" y="1330156"/>
                </a:lnTo>
                <a:lnTo>
                  <a:pt x="2193960" y="1315561"/>
                </a:lnTo>
                <a:lnTo>
                  <a:pt x="2193058" y="84645"/>
                </a:lnTo>
                <a:lnTo>
                  <a:pt x="2178586" y="45278"/>
                </a:lnTo>
                <a:lnTo>
                  <a:pt x="2149686" y="16025"/>
                </a:lnTo>
                <a:lnTo>
                  <a:pt x="2110549" y="1079"/>
                </a:lnTo>
                <a:lnTo>
                  <a:pt x="209595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68140" y="9253766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00690" y="8820673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5337" y="9053700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3947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900" y="1328902"/>
                </a:lnTo>
                <a:lnTo>
                  <a:pt x="15368" y="1368278"/>
                </a:lnTo>
                <a:lnTo>
                  <a:pt x="44264" y="1397538"/>
                </a:lnTo>
                <a:lnTo>
                  <a:pt x="83391" y="1412489"/>
                </a:lnTo>
                <a:lnTo>
                  <a:pt x="97982" y="1413569"/>
                </a:lnTo>
                <a:lnTo>
                  <a:pt x="2109318" y="1412669"/>
                </a:lnTo>
                <a:lnTo>
                  <a:pt x="2148687" y="1398198"/>
                </a:lnTo>
                <a:lnTo>
                  <a:pt x="2177937" y="1369297"/>
                </a:lnTo>
                <a:lnTo>
                  <a:pt x="2192881" y="1330158"/>
                </a:lnTo>
                <a:lnTo>
                  <a:pt x="2193960" y="1315561"/>
                </a:lnTo>
                <a:lnTo>
                  <a:pt x="2193061" y="84664"/>
                </a:lnTo>
                <a:lnTo>
                  <a:pt x="2178600" y="45288"/>
                </a:lnTo>
                <a:lnTo>
                  <a:pt x="2149709" y="16029"/>
                </a:lnTo>
                <a:lnTo>
                  <a:pt x="2110575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15519" y="9253766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8414" y="8820673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561" y="9053700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204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0" y="0"/>
                </a:moveTo>
                <a:lnTo>
                  <a:pt x="84654" y="901"/>
                </a:lnTo>
                <a:lnTo>
                  <a:pt x="45281" y="15371"/>
                </a:lnTo>
                <a:lnTo>
                  <a:pt x="16027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2" y="1328921"/>
                </a:lnTo>
                <a:lnTo>
                  <a:pt x="15375" y="1368288"/>
                </a:lnTo>
                <a:lnTo>
                  <a:pt x="44274" y="1397541"/>
                </a:lnTo>
                <a:lnTo>
                  <a:pt x="83410" y="1412490"/>
                </a:lnTo>
                <a:lnTo>
                  <a:pt x="98007" y="1413569"/>
                </a:lnTo>
                <a:lnTo>
                  <a:pt x="2109325" y="1412667"/>
                </a:lnTo>
                <a:lnTo>
                  <a:pt x="2148692" y="1398193"/>
                </a:lnTo>
                <a:lnTo>
                  <a:pt x="2177945" y="1369293"/>
                </a:lnTo>
                <a:lnTo>
                  <a:pt x="2192893" y="1330157"/>
                </a:lnTo>
                <a:lnTo>
                  <a:pt x="2193972" y="1315561"/>
                </a:lnTo>
                <a:lnTo>
                  <a:pt x="2193071" y="84649"/>
                </a:lnTo>
                <a:lnTo>
                  <a:pt x="2178600" y="45280"/>
                </a:lnTo>
                <a:lnTo>
                  <a:pt x="2149701" y="16026"/>
                </a:lnTo>
                <a:lnTo>
                  <a:pt x="2110565" y="1079"/>
                </a:lnTo>
                <a:lnTo>
                  <a:pt x="209597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4504" y="9253766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104047" y="7173517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71407" y="7188243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83436" y="786557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0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04905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30827" y="792445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2295" y="867052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48740" y="786557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0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70208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66653" y="786557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0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88121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6079" y="6716855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5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57547" y="70002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83436" y="6746483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04905" y="70298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52295" y="70003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278192" y="6746483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99660" y="70298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81379" y="671703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702847" y="70003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06626" y="1774169"/>
            <a:ext cx="2090906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639387" y="3045249"/>
            <a:ext cx="200977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918144" y="1956711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16288" y="2076668"/>
            <a:ext cx="1117147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09316" y="2049311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834536"/>
                </a:lnTo>
                <a:lnTo>
                  <a:pt x="22733" y="869511"/>
                </a:lnTo>
                <a:lnTo>
                  <a:pt x="61945" y="883499"/>
                </a:lnTo>
                <a:lnTo>
                  <a:pt x="1394075" y="882128"/>
                </a:lnTo>
                <a:lnTo>
                  <a:pt x="1429038" y="860745"/>
                </a:lnTo>
                <a:lnTo>
                  <a:pt x="1443021" y="821528"/>
                </a:lnTo>
                <a:lnTo>
                  <a:pt x="1441654" y="48946"/>
                </a:lnTo>
                <a:lnTo>
                  <a:pt x="1420273" y="13986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323972" y="2244129"/>
            <a:ext cx="80772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8590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906973" y="4711893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84561" y="4890096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999703" y="4802844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51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952303"/>
                </a:lnTo>
                <a:lnTo>
                  <a:pt x="22726" y="987275"/>
                </a:lnTo>
                <a:lnTo>
                  <a:pt x="61945" y="1001259"/>
                </a:lnTo>
                <a:lnTo>
                  <a:pt x="1394040" y="999897"/>
                </a:lnTo>
                <a:lnTo>
                  <a:pt x="1429013" y="978532"/>
                </a:lnTo>
                <a:lnTo>
                  <a:pt x="1442996" y="939313"/>
                </a:lnTo>
                <a:lnTo>
                  <a:pt x="1441634" y="48956"/>
                </a:lnTo>
                <a:lnTo>
                  <a:pt x="1420270" y="13983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99678" y="4596702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30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267995" y="451817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30056" y="2491074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51456" y="24125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927530" y="4732465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01699" y="4917502"/>
            <a:ext cx="1171978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17395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0304309" y="5084798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840211" y="4725601"/>
            <a:ext cx="1744259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83516" y="4896946"/>
            <a:ext cx="1233660" cy="9835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30571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3" y="1368"/>
                </a:lnTo>
                <a:lnTo>
                  <a:pt x="13982" y="22750"/>
                </a:lnTo>
                <a:lnTo>
                  <a:pt x="0" y="61970"/>
                </a:lnTo>
                <a:lnTo>
                  <a:pt x="1364" y="937607"/>
                </a:lnTo>
                <a:lnTo>
                  <a:pt x="22736" y="972576"/>
                </a:lnTo>
                <a:lnTo>
                  <a:pt x="61953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8921" y="4596677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8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87196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68093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89561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5187" y="4725601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84165" y="4896946"/>
            <a:ext cx="1034903" cy="9835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947841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67" y="937619"/>
                </a:lnTo>
                <a:lnTo>
                  <a:pt x="22748" y="972579"/>
                </a:lnTo>
                <a:lnTo>
                  <a:pt x="61970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73588" y="4739302"/>
            <a:ext cx="1744259" cy="13056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27176" y="4917502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65137" y="4832296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73" y="1358"/>
                </a:lnTo>
                <a:lnTo>
                  <a:pt x="13989" y="22715"/>
                </a:lnTo>
                <a:lnTo>
                  <a:pt x="0" y="61920"/>
                </a:lnTo>
                <a:lnTo>
                  <a:pt x="1362" y="952295"/>
                </a:lnTo>
                <a:lnTo>
                  <a:pt x="22726" y="987267"/>
                </a:lnTo>
                <a:lnTo>
                  <a:pt x="61945" y="1001259"/>
                </a:lnTo>
                <a:lnTo>
                  <a:pt x="1394058" y="999895"/>
                </a:lnTo>
                <a:lnTo>
                  <a:pt x="1429030" y="978522"/>
                </a:lnTo>
                <a:lnTo>
                  <a:pt x="1443021" y="939313"/>
                </a:lnTo>
                <a:lnTo>
                  <a:pt x="1441662" y="48956"/>
                </a:lnTo>
                <a:lnTo>
                  <a:pt x="1420291" y="13987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47841" y="4596677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70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64634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32086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653555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91990" y="4725601"/>
            <a:ext cx="1744259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07272" y="4896946"/>
            <a:ext cx="1065745" cy="9835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82408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67" y="937619"/>
                </a:lnTo>
                <a:lnTo>
                  <a:pt x="22748" y="972579"/>
                </a:lnTo>
                <a:lnTo>
                  <a:pt x="61970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82408" y="4596677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30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250700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749382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670850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57344" y="4725614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100649" y="4903807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48280" y="4817570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83" y="0"/>
                </a:moveTo>
                <a:lnTo>
                  <a:pt x="48962" y="1363"/>
                </a:lnTo>
                <a:lnTo>
                  <a:pt x="13990" y="22728"/>
                </a:lnTo>
                <a:lnTo>
                  <a:pt x="0" y="61945"/>
                </a:lnTo>
                <a:lnTo>
                  <a:pt x="1364" y="952308"/>
                </a:lnTo>
                <a:lnTo>
                  <a:pt x="22739" y="987277"/>
                </a:lnTo>
                <a:lnTo>
                  <a:pt x="61953" y="1001259"/>
                </a:lnTo>
                <a:lnTo>
                  <a:pt x="1394065" y="999897"/>
                </a:lnTo>
                <a:lnTo>
                  <a:pt x="1429037" y="978532"/>
                </a:lnTo>
                <a:lnTo>
                  <a:pt x="1443029" y="939313"/>
                </a:lnTo>
                <a:lnTo>
                  <a:pt x="1441665" y="48956"/>
                </a:lnTo>
                <a:lnTo>
                  <a:pt x="1420292" y="13983"/>
                </a:lnTo>
                <a:lnTo>
                  <a:pt x="1381083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2206909" y="5071260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855187" y="4732465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84165" y="4917502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47841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4285758" y="5084798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856449" y="4739310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10037" y="4917502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947420" y="4831090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952321"/>
                </a:lnTo>
                <a:lnTo>
                  <a:pt x="22733" y="987296"/>
                </a:lnTo>
                <a:lnTo>
                  <a:pt x="61945" y="1001284"/>
                </a:lnTo>
                <a:lnTo>
                  <a:pt x="1394075" y="999913"/>
                </a:lnTo>
                <a:lnTo>
                  <a:pt x="1429038" y="978530"/>
                </a:lnTo>
                <a:lnTo>
                  <a:pt x="1443021" y="939313"/>
                </a:lnTo>
                <a:lnTo>
                  <a:pt x="1441654" y="48946"/>
                </a:lnTo>
                <a:lnTo>
                  <a:pt x="1420273" y="13986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6213209" y="5084798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891990" y="4732465"/>
            <a:ext cx="1744259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07272" y="4917502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82408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8308895" y="5084798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8" name="object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927860">
              <a:lnSpc>
                <a:spcPct val="100000"/>
              </a:lnSpc>
            </a:pPr>
            <a:r>
              <a:rPr spc="-5" dirty="0"/>
              <a:t>event-drive</a:t>
            </a:r>
            <a:r>
              <a:rPr dirty="0"/>
              <a:t>n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09" name="object 109"/>
          <p:cNvSpPr/>
          <p:nvPr/>
        </p:nvSpPr>
        <p:spPr>
          <a:xfrm>
            <a:off x="12648444" y="4365793"/>
            <a:ext cx="7443090" cy="137073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658722" y="4413761"/>
            <a:ext cx="7412256" cy="140157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12759067" y="4688093"/>
            <a:ext cx="7100570" cy="800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52090" algn="l"/>
              </a:tabLst>
            </a:pPr>
            <a:r>
              <a:rPr sz="6100" spc="1220" dirty="0">
                <a:latin typeface="Calibri"/>
                <a:cs typeface="Calibri"/>
              </a:rPr>
              <a:t>Erro</a:t>
            </a:r>
            <a:r>
              <a:rPr sz="6100" spc="1000" dirty="0">
                <a:latin typeface="Calibri"/>
                <a:cs typeface="Calibri"/>
              </a:rPr>
              <a:t>r</a:t>
            </a:r>
            <a:r>
              <a:rPr sz="6100" dirty="0">
                <a:latin typeface="Times New Roman"/>
                <a:cs typeface="Times New Roman"/>
              </a:rPr>
              <a:t>	</a:t>
            </a:r>
            <a:r>
              <a:rPr sz="6100" spc="535" dirty="0">
                <a:latin typeface="Calibri"/>
                <a:cs typeface="Calibri"/>
              </a:rPr>
              <a:t>h</a:t>
            </a:r>
            <a:r>
              <a:rPr sz="6100" spc="1250" dirty="0">
                <a:latin typeface="Calibri"/>
                <a:cs typeface="Calibri"/>
              </a:rPr>
              <a:t>a</a:t>
            </a:r>
            <a:r>
              <a:rPr sz="6100" spc="1240" dirty="0">
                <a:latin typeface="Calibri"/>
                <a:cs typeface="Calibri"/>
              </a:rPr>
              <a:t>n</a:t>
            </a:r>
            <a:r>
              <a:rPr sz="6100" spc="2080" dirty="0">
                <a:latin typeface="Calibri"/>
                <a:cs typeface="Calibri"/>
              </a:rPr>
              <a:t>d</a:t>
            </a:r>
            <a:r>
              <a:rPr sz="6100" spc="900" dirty="0">
                <a:latin typeface="Calibri"/>
                <a:cs typeface="Calibri"/>
              </a:rPr>
              <a:t>l</a:t>
            </a:r>
            <a:r>
              <a:rPr sz="6100" spc="1120" dirty="0">
                <a:latin typeface="Calibri"/>
                <a:cs typeface="Calibri"/>
              </a:rPr>
              <a:t>in</a:t>
            </a:r>
            <a:r>
              <a:rPr sz="6100" spc="710" dirty="0">
                <a:latin typeface="Calibri"/>
                <a:cs typeface="Calibri"/>
              </a:rPr>
              <a:t>g?</a:t>
            </a:r>
            <a:endParaRPr sz="6100">
              <a:latin typeface="Calibri"/>
              <a:cs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412256" y="4238994"/>
            <a:ext cx="743623" cy="107602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25075" y="4549457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615131" y="4439513"/>
            <a:ext cx="220345" cy="220345"/>
          </a:xfrm>
          <a:custGeom>
            <a:avLst/>
            <a:gdLst/>
            <a:ahLst/>
            <a:cxnLst/>
            <a:rect l="l" t="t" r="r" b="b"/>
            <a:pathLst>
              <a:path w="220345" h="220345">
                <a:moveTo>
                  <a:pt x="109944" y="0"/>
                </a:moveTo>
                <a:lnTo>
                  <a:pt x="0" y="109944"/>
                </a:lnTo>
                <a:lnTo>
                  <a:pt x="109944" y="219888"/>
                </a:lnTo>
                <a:lnTo>
                  <a:pt x="219888" y="109944"/>
                </a:lnTo>
                <a:lnTo>
                  <a:pt x="10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434075" y="4238994"/>
            <a:ext cx="740195" cy="10760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743979" y="4549457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634035" y="4439513"/>
            <a:ext cx="220345" cy="220345"/>
          </a:xfrm>
          <a:custGeom>
            <a:avLst/>
            <a:gdLst/>
            <a:ahLst/>
            <a:cxnLst/>
            <a:rect l="l" t="t" r="r" b="b"/>
            <a:pathLst>
              <a:path w="220345" h="220345">
                <a:moveTo>
                  <a:pt x="109944" y="0"/>
                </a:moveTo>
                <a:lnTo>
                  <a:pt x="0" y="109944"/>
                </a:lnTo>
                <a:lnTo>
                  <a:pt x="109944" y="219888"/>
                </a:lnTo>
                <a:lnTo>
                  <a:pt x="219888" y="109944"/>
                </a:lnTo>
                <a:lnTo>
                  <a:pt x="10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951" y="3755802"/>
            <a:ext cx="10520375" cy="2316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1905" y="3845713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86" y="0"/>
                </a:moveTo>
                <a:lnTo>
                  <a:pt x="35452" y="18"/>
                </a:lnTo>
                <a:lnTo>
                  <a:pt x="2769" y="22648"/>
                </a:lnTo>
                <a:lnTo>
                  <a:pt x="0" y="36639"/>
                </a:lnTo>
                <a:lnTo>
                  <a:pt x="18" y="1981839"/>
                </a:lnTo>
                <a:lnTo>
                  <a:pt x="3212" y="1995692"/>
                </a:lnTo>
                <a:lnTo>
                  <a:pt x="11118" y="2006957"/>
                </a:lnTo>
                <a:lnTo>
                  <a:pt x="22628" y="2014526"/>
                </a:lnTo>
                <a:lnTo>
                  <a:pt x="36634" y="2017295"/>
                </a:lnTo>
                <a:lnTo>
                  <a:pt x="10183472" y="2017276"/>
                </a:lnTo>
                <a:lnTo>
                  <a:pt x="10197315" y="2014083"/>
                </a:lnTo>
                <a:lnTo>
                  <a:pt x="10208579" y="2006178"/>
                </a:lnTo>
                <a:lnTo>
                  <a:pt x="10216154" y="1994667"/>
                </a:lnTo>
                <a:lnTo>
                  <a:pt x="10218926" y="1980655"/>
                </a:lnTo>
                <a:lnTo>
                  <a:pt x="10218907" y="35455"/>
                </a:lnTo>
                <a:lnTo>
                  <a:pt x="10215710" y="21621"/>
                </a:lnTo>
                <a:lnTo>
                  <a:pt x="10207799" y="10355"/>
                </a:lnTo>
                <a:lnTo>
                  <a:pt x="10196287" y="2775"/>
                </a:lnTo>
                <a:lnTo>
                  <a:pt x="10182286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2396" y="3972886"/>
            <a:ext cx="260921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3688" y="7188243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0827" y="5891255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6079" y="7858240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27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7547" y="86042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905" y="6702028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301"/>
                </a:moveTo>
                <a:lnTo>
                  <a:pt x="1021259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38768" y="7202944"/>
            <a:ext cx="1339923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6104" y="7217671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0266" y="8820673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9909" y="9053700"/>
            <a:ext cx="2248002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1313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900" y="1328902"/>
                </a:lnTo>
                <a:lnTo>
                  <a:pt x="15368" y="1368278"/>
                </a:lnTo>
                <a:lnTo>
                  <a:pt x="44264" y="1397538"/>
                </a:lnTo>
                <a:lnTo>
                  <a:pt x="83391" y="1412489"/>
                </a:lnTo>
                <a:lnTo>
                  <a:pt x="97982" y="1413569"/>
                </a:lnTo>
                <a:lnTo>
                  <a:pt x="2109318" y="1412669"/>
                </a:lnTo>
                <a:lnTo>
                  <a:pt x="2148687" y="1398198"/>
                </a:lnTo>
                <a:lnTo>
                  <a:pt x="2177937" y="1369297"/>
                </a:lnTo>
                <a:lnTo>
                  <a:pt x="2192881" y="1330158"/>
                </a:lnTo>
                <a:lnTo>
                  <a:pt x="2193960" y="1315561"/>
                </a:lnTo>
                <a:lnTo>
                  <a:pt x="2193061" y="84664"/>
                </a:lnTo>
                <a:lnTo>
                  <a:pt x="2178600" y="45288"/>
                </a:lnTo>
                <a:lnTo>
                  <a:pt x="2149709" y="16029"/>
                </a:lnTo>
                <a:lnTo>
                  <a:pt x="2110575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66418" y="9253766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96401" y="8820673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06043" y="9053700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88678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2" y="1328921"/>
                </a:lnTo>
                <a:lnTo>
                  <a:pt x="15376" y="1368288"/>
                </a:lnTo>
                <a:lnTo>
                  <a:pt x="44276" y="1397541"/>
                </a:lnTo>
                <a:lnTo>
                  <a:pt x="83412" y="1412490"/>
                </a:lnTo>
                <a:lnTo>
                  <a:pt x="98007" y="1413569"/>
                </a:lnTo>
                <a:lnTo>
                  <a:pt x="2109337" y="1412666"/>
                </a:lnTo>
                <a:lnTo>
                  <a:pt x="2148705" y="1398192"/>
                </a:lnTo>
                <a:lnTo>
                  <a:pt x="2177958" y="1369291"/>
                </a:lnTo>
                <a:lnTo>
                  <a:pt x="2192906" y="1330156"/>
                </a:lnTo>
                <a:lnTo>
                  <a:pt x="2193985" y="1315561"/>
                </a:lnTo>
                <a:lnTo>
                  <a:pt x="2193083" y="84645"/>
                </a:lnTo>
                <a:lnTo>
                  <a:pt x="2178611" y="45278"/>
                </a:lnTo>
                <a:lnTo>
                  <a:pt x="2149711" y="16025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10019" y="9253766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54555" y="8820673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5785" y="9053700"/>
            <a:ext cx="1655160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6582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52" y="0"/>
                </a:moveTo>
                <a:lnTo>
                  <a:pt x="84648" y="899"/>
                </a:lnTo>
                <a:lnTo>
                  <a:pt x="45276" y="15364"/>
                </a:lnTo>
                <a:lnTo>
                  <a:pt x="16024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1328902"/>
                </a:lnTo>
                <a:lnTo>
                  <a:pt x="15362" y="1368278"/>
                </a:lnTo>
                <a:lnTo>
                  <a:pt x="44253" y="1397538"/>
                </a:lnTo>
                <a:lnTo>
                  <a:pt x="83385" y="1412489"/>
                </a:lnTo>
                <a:lnTo>
                  <a:pt x="97982" y="1413569"/>
                </a:lnTo>
                <a:lnTo>
                  <a:pt x="2109312" y="1412666"/>
                </a:lnTo>
                <a:lnTo>
                  <a:pt x="2148680" y="1398192"/>
                </a:lnTo>
                <a:lnTo>
                  <a:pt x="2177933" y="1369291"/>
                </a:lnTo>
                <a:lnTo>
                  <a:pt x="2192881" y="1330156"/>
                </a:lnTo>
                <a:lnTo>
                  <a:pt x="2193960" y="1315561"/>
                </a:lnTo>
                <a:lnTo>
                  <a:pt x="2193058" y="84645"/>
                </a:lnTo>
                <a:lnTo>
                  <a:pt x="2178586" y="45278"/>
                </a:lnTo>
                <a:lnTo>
                  <a:pt x="2149686" y="16025"/>
                </a:lnTo>
                <a:lnTo>
                  <a:pt x="2110549" y="1079"/>
                </a:lnTo>
                <a:lnTo>
                  <a:pt x="209595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68140" y="9253766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00690" y="8820673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5337" y="9053700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3947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900" y="1328902"/>
                </a:lnTo>
                <a:lnTo>
                  <a:pt x="15368" y="1368278"/>
                </a:lnTo>
                <a:lnTo>
                  <a:pt x="44264" y="1397538"/>
                </a:lnTo>
                <a:lnTo>
                  <a:pt x="83391" y="1412489"/>
                </a:lnTo>
                <a:lnTo>
                  <a:pt x="97982" y="1413569"/>
                </a:lnTo>
                <a:lnTo>
                  <a:pt x="2109318" y="1412669"/>
                </a:lnTo>
                <a:lnTo>
                  <a:pt x="2148687" y="1398198"/>
                </a:lnTo>
                <a:lnTo>
                  <a:pt x="2177937" y="1369297"/>
                </a:lnTo>
                <a:lnTo>
                  <a:pt x="2192881" y="1330158"/>
                </a:lnTo>
                <a:lnTo>
                  <a:pt x="2193960" y="1315561"/>
                </a:lnTo>
                <a:lnTo>
                  <a:pt x="2193061" y="84664"/>
                </a:lnTo>
                <a:lnTo>
                  <a:pt x="2178600" y="45288"/>
                </a:lnTo>
                <a:lnTo>
                  <a:pt x="2149709" y="16029"/>
                </a:lnTo>
                <a:lnTo>
                  <a:pt x="2110575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15519" y="9253766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8414" y="8820673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561" y="9053700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204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0" y="0"/>
                </a:moveTo>
                <a:lnTo>
                  <a:pt x="84654" y="901"/>
                </a:lnTo>
                <a:lnTo>
                  <a:pt x="45281" y="15371"/>
                </a:lnTo>
                <a:lnTo>
                  <a:pt x="16027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2" y="1328921"/>
                </a:lnTo>
                <a:lnTo>
                  <a:pt x="15375" y="1368288"/>
                </a:lnTo>
                <a:lnTo>
                  <a:pt x="44274" y="1397541"/>
                </a:lnTo>
                <a:lnTo>
                  <a:pt x="83410" y="1412490"/>
                </a:lnTo>
                <a:lnTo>
                  <a:pt x="98007" y="1413569"/>
                </a:lnTo>
                <a:lnTo>
                  <a:pt x="2109325" y="1412667"/>
                </a:lnTo>
                <a:lnTo>
                  <a:pt x="2148692" y="1398193"/>
                </a:lnTo>
                <a:lnTo>
                  <a:pt x="2177945" y="1369293"/>
                </a:lnTo>
                <a:lnTo>
                  <a:pt x="2192893" y="1330157"/>
                </a:lnTo>
                <a:lnTo>
                  <a:pt x="2193972" y="1315561"/>
                </a:lnTo>
                <a:lnTo>
                  <a:pt x="2193071" y="84649"/>
                </a:lnTo>
                <a:lnTo>
                  <a:pt x="2178600" y="45280"/>
                </a:lnTo>
                <a:lnTo>
                  <a:pt x="2149701" y="16026"/>
                </a:lnTo>
                <a:lnTo>
                  <a:pt x="2110565" y="1079"/>
                </a:lnTo>
                <a:lnTo>
                  <a:pt x="209597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4504" y="9253766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104047" y="7173517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71407" y="7188243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83436" y="786557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0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04905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30827" y="792445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2295" y="867052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48740" y="786557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0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70208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66653" y="786557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0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88121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6079" y="6716855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5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57547" y="70002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83436" y="6746483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04905" y="70298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52295" y="70003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278192" y="6746483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99660" y="70298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81379" y="671703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702847" y="70003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06626" y="1774169"/>
            <a:ext cx="2090906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639387" y="3045249"/>
            <a:ext cx="200977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918144" y="1956711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16288" y="2076668"/>
            <a:ext cx="1117147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09316" y="2049311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834536"/>
                </a:lnTo>
                <a:lnTo>
                  <a:pt x="22733" y="869511"/>
                </a:lnTo>
                <a:lnTo>
                  <a:pt x="61945" y="883499"/>
                </a:lnTo>
                <a:lnTo>
                  <a:pt x="1394075" y="882128"/>
                </a:lnTo>
                <a:lnTo>
                  <a:pt x="1429038" y="860745"/>
                </a:lnTo>
                <a:lnTo>
                  <a:pt x="1443021" y="821528"/>
                </a:lnTo>
                <a:lnTo>
                  <a:pt x="1441654" y="48946"/>
                </a:lnTo>
                <a:lnTo>
                  <a:pt x="1420273" y="13986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323972" y="2244129"/>
            <a:ext cx="80772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8590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906973" y="4711893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84561" y="4890096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999703" y="4802844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51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952303"/>
                </a:lnTo>
                <a:lnTo>
                  <a:pt x="22726" y="987275"/>
                </a:lnTo>
                <a:lnTo>
                  <a:pt x="61945" y="1001259"/>
                </a:lnTo>
                <a:lnTo>
                  <a:pt x="1394040" y="999897"/>
                </a:lnTo>
                <a:lnTo>
                  <a:pt x="1429013" y="978532"/>
                </a:lnTo>
                <a:lnTo>
                  <a:pt x="1442996" y="939313"/>
                </a:lnTo>
                <a:lnTo>
                  <a:pt x="1441634" y="48956"/>
                </a:lnTo>
                <a:lnTo>
                  <a:pt x="1420270" y="13983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99678" y="4596702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30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267995" y="451817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30056" y="2491074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51456" y="24125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927530" y="4732465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01699" y="4917502"/>
            <a:ext cx="1171978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17395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40211" y="4725601"/>
            <a:ext cx="1744259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83516" y="4896946"/>
            <a:ext cx="1233660" cy="9835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30571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3" y="1368"/>
                </a:lnTo>
                <a:lnTo>
                  <a:pt x="13982" y="22750"/>
                </a:lnTo>
                <a:lnTo>
                  <a:pt x="0" y="61970"/>
                </a:lnTo>
                <a:lnTo>
                  <a:pt x="1364" y="937607"/>
                </a:lnTo>
                <a:lnTo>
                  <a:pt x="22736" y="972576"/>
                </a:lnTo>
                <a:lnTo>
                  <a:pt x="61953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18921" y="4596677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8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87196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68093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89561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55187" y="4725601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184165" y="4896946"/>
            <a:ext cx="1034903" cy="9835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47841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67" y="937619"/>
                </a:lnTo>
                <a:lnTo>
                  <a:pt x="22748" y="972579"/>
                </a:lnTo>
                <a:lnTo>
                  <a:pt x="61970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73588" y="4739302"/>
            <a:ext cx="1744259" cy="13056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27176" y="4917502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65137" y="4832296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73" y="1358"/>
                </a:lnTo>
                <a:lnTo>
                  <a:pt x="13989" y="22715"/>
                </a:lnTo>
                <a:lnTo>
                  <a:pt x="0" y="61920"/>
                </a:lnTo>
                <a:lnTo>
                  <a:pt x="1362" y="952295"/>
                </a:lnTo>
                <a:lnTo>
                  <a:pt x="22726" y="987267"/>
                </a:lnTo>
                <a:lnTo>
                  <a:pt x="61945" y="1001259"/>
                </a:lnTo>
                <a:lnTo>
                  <a:pt x="1394058" y="999895"/>
                </a:lnTo>
                <a:lnTo>
                  <a:pt x="1429030" y="978522"/>
                </a:lnTo>
                <a:lnTo>
                  <a:pt x="1443021" y="939313"/>
                </a:lnTo>
                <a:lnTo>
                  <a:pt x="1441662" y="48956"/>
                </a:lnTo>
                <a:lnTo>
                  <a:pt x="1420291" y="13987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47841" y="4596677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70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64634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32086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653555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91990" y="4725601"/>
            <a:ext cx="1744259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07272" y="4896946"/>
            <a:ext cx="1065745" cy="9835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982408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67" y="937619"/>
                </a:lnTo>
                <a:lnTo>
                  <a:pt x="22748" y="972579"/>
                </a:lnTo>
                <a:lnTo>
                  <a:pt x="61970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82408" y="4596677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30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50700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749382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670850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7344" y="4725614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100649" y="4903807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948280" y="4817570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83" y="0"/>
                </a:moveTo>
                <a:lnTo>
                  <a:pt x="48962" y="1363"/>
                </a:lnTo>
                <a:lnTo>
                  <a:pt x="13990" y="22728"/>
                </a:lnTo>
                <a:lnTo>
                  <a:pt x="0" y="61945"/>
                </a:lnTo>
                <a:lnTo>
                  <a:pt x="1364" y="952308"/>
                </a:lnTo>
                <a:lnTo>
                  <a:pt x="22739" y="987277"/>
                </a:lnTo>
                <a:lnTo>
                  <a:pt x="61953" y="1001259"/>
                </a:lnTo>
                <a:lnTo>
                  <a:pt x="1394065" y="999897"/>
                </a:lnTo>
                <a:lnTo>
                  <a:pt x="1429037" y="978532"/>
                </a:lnTo>
                <a:lnTo>
                  <a:pt x="1443029" y="939313"/>
                </a:lnTo>
                <a:lnTo>
                  <a:pt x="1441665" y="48956"/>
                </a:lnTo>
                <a:lnTo>
                  <a:pt x="1420292" y="13983"/>
                </a:lnTo>
                <a:lnTo>
                  <a:pt x="1381083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855187" y="4732465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84165" y="4917502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947841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856449" y="4739310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10037" y="4917502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947420" y="4831090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952321"/>
                </a:lnTo>
                <a:lnTo>
                  <a:pt x="22733" y="987296"/>
                </a:lnTo>
                <a:lnTo>
                  <a:pt x="61945" y="1001284"/>
                </a:lnTo>
                <a:lnTo>
                  <a:pt x="1394075" y="999913"/>
                </a:lnTo>
                <a:lnTo>
                  <a:pt x="1429038" y="978530"/>
                </a:lnTo>
                <a:lnTo>
                  <a:pt x="1443021" y="939313"/>
                </a:lnTo>
                <a:lnTo>
                  <a:pt x="1441654" y="48946"/>
                </a:lnTo>
                <a:lnTo>
                  <a:pt x="1420273" y="13986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91990" y="4732465"/>
            <a:ext cx="1744259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07272" y="4917502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82408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412256" y="4238994"/>
            <a:ext cx="743623" cy="10760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25075" y="4549457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15131" y="4439513"/>
            <a:ext cx="220345" cy="220345"/>
          </a:xfrm>
          <a:custGeom>
            <a:avLst/>
            <a:gdLst/>
            <a:ahLst/>
            <a:cxnLst/>
            <a:rect l="l" t="t" r="r" b="b"/>
            <a:pathLst>
              <a:path w="220345" h="220345">
                <a:moveTo>
                  <a:pt x="109944" y="0"/>
                </a:moveTo>
                <a:lnTo>
                  <a:pt x="0" y="109944"/>
                </a:lnTo>
                <a:lnTo>
                  <a:pt x="109944" y="219888"/>
                </a:lnTo>
                <a:lnTo>
                  <a:pt x="219888" y="109944"/>
                </a:lnTo>
                <a:lnTo>
                  <a:pt x="10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0304309" y="5084798"/>
            <a:ext cx="88582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</a:t>
            </a:r>
            <a:r>
              <a:rPr sz="1950" spc="-6434" dirty="0">
                <a:solidFill>
                  <a:srgbClr val="FFFFFF"/>
                </a:solidFill>
                <a:latin typeface="Palatino Linotype"/>
                <a:cs typeface="Palatino Linotype"/>
              </a:rPr>
              <a:t>d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206909" y="5071260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285758" y="5084798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213209" y="5084798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308895" y="5084798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11" name="object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927860">
              <a:lnSpc>
                <a:spcPct val="100000"/>
              </a:lnSpc>
            </a:pPr>
            <a:r>
              <a:rPr spc="-5" dirty="0"/>
              <a:t>event-drive</a:t>
            </a:r>
            <a:r>
              <a:rPr dirty="0"/>
              <a:t>n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12" name="object 112"/>
          <p:cNvSpPr/>
          <p:nvPr/>
        </p:nvSpPr>
        <p:spPr>
          <a:xfrm>
            <a:off x="9434075" y="4238994"/>
            <a:ext cx="740195" cy="107602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743979" y="4549457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634035" y="4439513"/>
            <a:ext cx="220345" cy="220345"/>
          </a:xfrm>
          <a:custGeom>
            <a:avLst/>
            <a:gdLst/>
            <a:ahLst/>
            <a:cxnLst/>
            <a:rect l="l" t="t" r="r" b="b"/>
            <a:pathLst>
              <a:path w="220345" h="220345">
                <a:moveTo>
                  <a:pt x="109944" y="0"/>
                </a:moveTo>
                <a:lnTo>
                  <a:pt x="0" y="109944"/>
                </a:lnTo>
                <a:lnTo>
                  <a:pt x="109944" y="219888"/>
                </a:lnTo>
                <a:lnTo>
                  <a:pt x="219888" y="109944"/>
                </a:lnTo>
                <a:lnTo>
                  <a:pt x="10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2007625" y="3581030"/>
            <a:ext cx="8096473" cy="250159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2028182" y="3728393"/>
            <a:ext cx="8075917" cy="232339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12126583" y="4037005"/>
            <a:ext cx="7803515" cy="172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28015">
              <a:lnSpc>
                <a:spcPts val="7250"/>
              </a:lnSpc>
            </a:pPr>
            <a:r>
              <a:rPr sz="6100" spc="-180" dirty="0">
                <a:latin typeface="Palatino Linotype"/>
                <a:cs typeface="Palatino Linotype"/>
              </a:rPr>
              <a:t>Unified</a:t>
            </a:r>
            <a:r>
              <a:rPr sz="6100" spc="170" dirty="0">
                <a:latin typeface="Times New Roman"/>
                <a:cs typeface="Times New Roman"/>
              </a:rPr>
              <a:t> </a:t>
            </a:r>
            <a:r>
              <a:rPr sz="6100" spc="-55" dirty="0">
                <a:latin typeface="Palatino Linotype"/>
                <a:cs typeface="Palatino Linotype"/>
              </a:rPr>
              <a:t>notification</a:t>
            </a:r>
            <a:r>
              <a:rPr sz="6100" spc="-35" dirty="0">
                <a:latin typeface="Times New Roman"/>
                <a:cs typeface="Times New Roman"/>
              </a:rPr>
              <a:t> </a:t>
            </a:r>
            <a:r>
              <a:rPr sz="6100" spc="160" dirty="0">
                <a:latin typeface="Palatino Linotype"/>
                <a:cs typeface="Palatino Linotype"/>
              </a:rPr>
              <a:t>message</a:t>
            </a:r>
            <a:r>
              <a:rPr sz="6100" spc="170" dirty="0">
                <a:latin typeface="Times New Roman"/>
                <a:cs typeface="Times New Roman"/>
              </a:rPr>
              <a:t> </a:t>
            </a:r>
            <a:r>
              <a:rPr sz="6100" spc="155" dirty="0">
                <a:latin typeface="Palatino Linotype"/>
                <a:cs typeface="Palatino Linotype"/>
              </a:rPr>
              <a:t>to</a:t>
            </a:r>
            <a:r>
              <a:rPr sz="6100" spc="170" dirty="0">
                <a:latin typeface="Times New Roman"/>
                <a:cs typeface="Times New Roman"/>
              </a:rPr>
              <a:t> </a:t>
            </a:r>
            <a:r>
              <a:rPr sz="6100" spc="30" dirty="0">
                <a:latin typeface="Palatino Linotype"/>
                <a:cs typeface="Palatino Linotype"/>
              </a:rPr>
              <a:t>customer?</a:t>
            </a:r>
            <a:endParaRPr sz="6100">
              <a:latin typeface="Palatino Linotype"/>
              <a:cs typeface="Palatino Linotype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9948112" y="4732465"/>
            <a:ext cx="1744259" cy="13159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225674" y="4917502"/>
            <a:ext cx="1168550" cy="98350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039962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67"/>
                </a:lnTo>
                <a:lnTo>
                  <a:pt x="13986" y="22748"/>
                </a:lnTo>
                <a:lnTo>
                  <a:pt x="0" y="61970"/>
                </a:lnTo>
                <a:lnTo>
                  <a:pt x="1367" y="964660"/>
                </a:lnTo>
                <a:lnTo>
                  <a:pt x="22743" y="999634"/>
                </a:lnTo>
                <a:lnTo>
                  <a:pt x="61945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561" y="483176"/>
            <a:ext cx="4516561" cy="4513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934" y="474549"/>
            <a:ext cx="4193733" cy="417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788" y="7471754"/>
            <a:ext cx="4190365" cy="69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960"/>
              </a:lnSpc>
            </a:pPr>
            <a:r>
              <a:rPr sz="3300" spc="-15" dirty="0">
                <a:latin typeface="Arial"/>
                <a:cs typeface="Arial"/>
              </a:rPr>
              <a:t>“Big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15" dirty="0">
                <a:latin typeface="Arial"/>
                <a:cs typeface="Arial"/>
              </a:rPr>
              <a:t>Ball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5" dirty="0">
                <a:latin typeface="Arial"/>
                <a:cs typeface="Arial"/>
              </a:rPr>
              <a:t>o</a:t>
            </a:r>
            <a:r>
              <a:rPr sz="3300" spc="-10" dirty="0">
                <a:latin typeface="Arial"/>
                <a:cs typeface="Arial"/>
              </a:rPr>
              <a:t>f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Mud”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50" spc="-15" dirty="0">
                <a:latin typeface="Arial"/>
                <a:cs typeface="Arial"/>
              </a:rPr>
              <a:t>https://en.wikipedia.org/wiki/Big_ball_of_mud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06564" y="5753665"/>
            <a:ext cx="1703136" cy="1706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2094" y="5734116"/>
            <a:ext cx="1382890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1831" y="4674215"/>
            <a:ext cx="1076026" cy="1795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53534" y="4654953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7883" y="549796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296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4410" y="2758584"/>
            <a:ext cx="5016877" cy="46330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71783" y="2737374"/>
            <a:ext cx="4693729" cy="4311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78273" y="8149013"/>
            <a:ext cx="1706564" cy="17065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91" y="8129869"/>
            <a:ext cx="1382885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26446" y="7050709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00796" y="789369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45404" y="9854929"/>
            <a:ext cx="2352040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255" marR="5080" indent="-377190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unstructured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monolith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900075" y="619224"/>
            <a:ext cx="5557928" cy="1950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051290" y="3522788"/>
            <a:ext cx="1706564" cy="1706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61660" y="3593884"/>
            <a:ext cx="1382885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421405" y="2535850"/>
            <a:ext cx="1076026" cy="17922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853090" y="2514721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727439" y="335771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436429" y="2625635"/>
            <a:ext cx="2212340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8305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layered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architecture</a:t>
            </a:r>
            <a:endParaRPr sz="33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005" rIns="0" bIns="0" rtlCol="0">
            <a:spAutoFit/>
          </a:bodyPr>
          <a:lstStyle/>
          <a:p>
            <a:pPr marL="5067935">
              <a:lnSpc>
                <a:spcPct val="100000"/>
              </a:lnSpc>
            </a:pPr>
            <a:r>
              <a:rPr sz="6100" spc="-5" dirty="0">
                <a:solidFill>
                  <a:srgbClr val="444444"/>
                </a:solidFill>
              </a:rPr>
              <a:t>monoliths</a:t>
            </a:r>
            <a:endParaRPr sz="6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951" y="3755802"/>
            <a:ext cx="10520375" cy="2316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1905" y="3845713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86" y="0"/>
                </a:moveTo>
                <a:lnTo>
                  <a:pt x="35452" y="18"/>
                </a:lnTo>
                <a:lnTo>
                  <a:pt x="2769" y="22648"/>
                </a:lnTo>
                <a:lnTo>
                  <a:pt x="0" y="36639"/>
                </a:lnTo>
                <a:lnTo>
                  <a:pt x="18" y="1981839"/>
                </a:lnTo>
                <a:lnTo>
                  <a:pt x="3212" y="1995692"/>
                </a:lnTo>
                <a:lnTo>
                  <a:pt x="11118" y="2006957"/>
                </a:lnTo>
                <a:lnTo>
                  <a:pt x="22628" y="2014526"/>
                </a:lnTo>
                <a:lnTo>
                  <a:pt x="36634" y="2017295"/>
                </a:lnTo>
                <a:lnTo>
                  <a:pt x="10183472" y="2017276"/>
                </a:lnTo>
                <a:lnTo>
                  <a:pt x="10197315" y="2014083"/>
                </a:lnTo>
                <a:lnTo>
                  <a:pt x="10208579" y="2006178"/>
                </a:lnTo>
                <a:lnTo>
                  <a:pt x="10216154" y="1994667"/>
                </a:lnTo>
                <a:lnTo>
                  <a:pt x="10218926" y="1980655"/>
                </a:lnTo>
                <a:lnTo>
                  <a:pt x="10218907" y="35455"/>
                </a:lnTo>
                <a:lnTo>
                  <a:pt x="10215710" y="21621"/>
                </a:lnTo>
                <a:lnTo>
                  <a:pt x="10207799" y="10355"/>
                </a:lnTo>
                <a:lnTo>
                  <a:pt x="10196287" y="2775"/>
                </a:lnTo>
                <a:lnTo>
                  <a:pt x="10182286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2396" y="3972886"/>
            <a:ext cx="260921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3688" y="7188243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0827" y="5891255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6079" y="7858240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27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7547" y="86042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905" y="6702028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301"/>
                </a:moveTo>
                <a:lnTo>
                  <a:pt x="1021259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38768" y="7202944"/>
            <a:ext cx="1339923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6104" y="7217671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0266" y="8820673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9909" y="9053700"/>
            <a:ext cx="2248002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1313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900" y="1328902"/>
                </a:lnTo>
                <a:lnTo>
                  <a:pt x="15368" y="1368278"/>
                </a:lnTo>
                <a:lnTo>
                  <a:pt x="44264" y="1397538"/>
                </a:lnTo>
                <a:lnTo>
                  <a:pt x="83391" y="1412489"/>
                </a:lnTo>
                <a:lnTo>
                  <a:pt x="97982" y="1413569"/>
                </a:lnTo>
                <a:lnTo>
                  <a:pt x="2109318" y="1412669"/>
                </a:lnTo>
                <a:lnTo>
                  <a:pt x="2148687" y="1398198"/>
                </a:lnTo>
                <a:lnTo>
                  <a:pt x="2177937" y="1369297"/>
                </a:lnTo>
                <a:lnTo>
                  <a:pt x="2192881" y="1330158"/>
                </a:lnTo>
                <a:lnTo>
                  <a:pt x="2193960" y="1315561"/>
                </a:lnTo>
                <a:lnTo>
                  <a:pt x="2193061" y="84664"/>
                </a:lnTo>
                <a:lnTo>
                  <a:pt x="2178600" y="45288"/>
                </a:lnTo>
                <a:lnTo>
                  <a:pt x="2149709" y="16029"/>
                </a:lnTo>
                <a:lnTo>
                  <a:pt x="2110575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66418" y="9253766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96401" y="8820673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06043" y="9053700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88678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2" y="1328921"/>
                </a:lnTo>
                <a:lnTo>
                  <a:pt x="15376" y="1368288"/>
                </a:lnTo>
                <a:lnTo>
                  <a:pt x="44276" y="1397541"/>
                </a:lnTo>
                <a:lnTo>
                  <a:pt x="83412" y="1412490"/>
                </a:lnTo>
                <a:lnTo>
                  <a:pt x="98007" y="1413569"/>
                </a:lnTo>
                <a:lnTo>
                  <a:pt x="2109337" y="1412666"/>
                </a:lnTo>
                <a:lnTo>
                  <a:pt x="2148705" y="1398192"/>
                </a:lnTo>
                <a:lnTo>
                  <a:pt x="2177958" y="1369291"/>
                </a:lnTo>
                <a:lnTo>
                  <a:pt x="2192906" y="1330156"/>
                </a:lnTo>
                <a:lnTo>
                  <a:pt x="2193985" y="1315561"/>
                </a:lnTo>
                <a:lnTo>
                  <a:pt x="2193083" y="84645"/>
                </a:lnTo>
                <a:lnTo>
                  <a:pt x="2178611" y="45278"/>
                </a:lnTo>
                <a:lnTo>
                  <a:pt x="2149711" y="16025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10019" y="9253766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54555" y="8820673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5785" y="9053700"/>
            <a:ext cx="1655160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6582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52" y="0"/>
                </a:moveTo>
                <a:lnTo>
                  <a:pt x="84648" y="899"/>
                </a:lnTo>
                <a:lnTo>
                  <a:pt x="45276" y="15364"/>
                </a:lnTo>
                <a:lnTo>
                  <a:pt x="16024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1328902"/>
                </a:lnTo>
                <a:lnTo>
                  <a:pt x="15362" y="1368278"/>
                </a:lnTo>
                <a:lnTo>
                  <a:pt x="44253" y="1397538"/>
                </a:lnTo>
                <a:lnTo>
                  <a:pt x="83385" y="1412489"/>
                </a:lnTo>
                <a:lnTo>
                  <a:pt x="97982" y="1413569"/>
                </a:lnTo>
                <a:lnTo>
                  <a:pt x="2109312" y="1412666"/>
                </a:lnTo>
                <a:lnTo>
                  <a:pt x="2148680" y="1398192"/>
                </a:lnTo>
                <a:lnTo>
                  <a:pt x="2177933" y="1369291"/>
                </a:lnTo>
                <a:lnTo>
                  <a:pt x="2192881" y="1330156"/>
                </a:lnTo>
                <a:lnTo>
                  <a:pt x="2193960" y="1315561"/>
                </a:lnTo>
                <a:lnTo>
                  <a:pt x="2193058" y="84645"/>
                </a:lnTo>
                <a:lnTo>
                  <a:pt x="2178586" y="45278"/>
                </a:lnTo>
                <a:lnTo>
                  <a:pt x="2149686" y="16025"/>
                </a:lnTo>
                <a:lnTo>
                  <a:pt x="2110549" y="1079"/>
                </a:lnTo>
                <a:lnTo>
                  <a:pt x="209595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68140" y="9253766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00690" y="8820673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5337" y="9053700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3947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900" y="1328902"/>
                </a:lnTo>
                <a:lnTo>
                  <a:pt x="15368" y="1368278"/>
                </a:lnTo>
                <a:lnTo>
                  <a:pt x="44264" y="1397538"/>
                </a:lnTo>
                <a:lnTo>
                  <a:pt x="83391" y="1412489"/>
                </a:lnTo>
                <a:lnTo>
                  <a:pt x="97982" y="1413569"/>
                </a:lnTo>
                <a:lnTo>
                  <a:pt x="2109318" y="1412669"/>
                </a:lnTo>
                <a:lnTo>
                  <a:pt x="2148687" y="1398198"/>
                </a:lnTo>
                <a:lnTo>
                  <a:pt x="2177937" y="1369297"/>
                </a:lnTo>
                <a:lnTo>
                  <a:pt x="2192881" y="1330158"/>
                </a:lnTo>
                <a:lnTo>
                  <a:pt x="2193960" y="1315561"/>
                </a:lnTo>
                <a:lnTo>
                  <a:pt x="2193061" y="84664"/>
                </a:lnTo>
                <a:lnTo>
                  <a:pt x="2178600" y="45288"/>
                </a:lnTo>
                <a:lnTo>
                  <a:pt x="2149709" y="16029"/>
                </a:lnTo>
                <a:lnTo>
                  <a:pt x="2110575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15519" y="9253766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8414" y="8820673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561" y="9053700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204" y="891102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0" y="0"/>
                </a:moveTo>
                <a:lnTo>
                  <a:pt x="84654" y="901"/>
                </a:lnTo>
                <a:lnTo>
                  <a:pt x="45281" y="15371"/>
                </a:lnTo>
                <a:lnTo>
                  <a:pt x="16027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2" y="1328921"/>
                </a:lnTo>
                <a:lnTo>
                  <a:pt x="15375" y="1368288"/>
                </a:lnTo>
                <a:lnTo>
                  <a:pt x="44274" y="1397541"/>
                </a:lnTo>
                <a:lnTo>
                  <a:pt x="83410" y="1412490"/>
                </a:lnTo>
                <a:lnTo>
                  <a:pt x="98007" y="1413569"/>
                </a:lnTo>
                <a:lnTo>
                  <a:pt x="2109325" y="1412667"/>
                </a:lnTo>
                <a:lnTo>
                  <a:pt x="2148692" y="1398193"/>
                </a:lnTo>
                <a:lnTo>
                  <a:pt x="2177945" y="1369293"/>
                </a:lnTo>
                <a:lnTo>
                  <a:pt x="2192893" y="1330157"/>
                </a:lnTo>
                <a:lnTo>
                  <a:pt x="2193972" y="1315561"/>
                </a:lnTo>
                <a:lnTo>
                  <a:pt x="2193071" y="84649"/>
                </a:lnTo>
                <a:lnTo>
                  <a:pt x="2178600" y="45280"/>
                </a:lnTo>
                <a:lnTo>
                  <a:pt x="2149701" y="16026"/>
                </a:lnTo>
                <a:lnTo>
                  <a:pt x="2110565" y="1079"/>
                </a:lnTo>
                <a:lnTo>
                  <a:pt x="209597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4504" y="9253766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104047" y="7173517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71407" y="7188243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83436" y="786557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0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04905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30827" y="792445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2295" y="867052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48740" y="786557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0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70208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66653" y="786557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0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88121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6079" y="6716855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5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57547" y="70002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83436" y="6746483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04905" y="70298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52295" y="70003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278192" y="6746483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99660" y="70298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81379" y="671703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702847" y="70003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06626" y="1774169"/>
            <a:ext cx="2090906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639387" y="3045249"/>
            <a:ext cx="200977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918144" y="1956711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16288" y="2076668"/>
            <a:ext cx="1117147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09316" y="2049311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834536"/>
                </a:lnTo>
                <a:lnTo>
                  <a:pt x="22733" y="869511"/>
                </a:lnTo>
                <a:lnTo>
                  <a:pt x="61945" y="883499"/>
                </a:lnTo>
                <a:lnTo>
                  <a:pt x="1394075" y="882128"/>
                </a:lnTo>
                <a:lnTo>
                  <a:pt x="1429038" y="860745"/>
                </a:lnTo>
                <a:lnTo>
                  <a:pt x="1443021" y="821528"/>
                </a:lnTo>
                <a:lnTo>
                  <a:pt x="1441654" y="48946"/>
                </a:lnTo>
                <a:lnTo>
                  <a:pt x="1420273" y="13986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323972" y="2244129"/>
            <a:ext cx="80772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8590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906973" y="4711893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84561" y="4890096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999703" y="4802844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51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952303"/>
                </a:lnTo>
                <a:lnTo>
                  <a:pt x="22726" y="987275"/>
                </a:lnTo>
                <a:lnTo>
                  <a:pt x="61945" y="1001259"/>
                </a:lnTo>
                <a:lnTo>
                  <a:pt x="1394040" y="999897"/>
                </a:lnTo>
                <a:lnTo>
                  <a:pt x="1429013" y="978532"/>
                </a:lnTo>
                <a:lnTo>
                  <a:pt x="1442996" y="939313"/>
                </a:lnTo>
                <a:lnTo>
                  <a:pt x="1441634" y="48956"/>
                </a:lnTo>
                <a:lnTo>
                  <a:pt x="1420270" y="13983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99678" y="4596702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30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267995" y="451817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30056" y="2491074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51456" y="24125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927530" y="4732465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01699" y="4917502"/>
            <a:ext cx="1171978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17395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0304309" y="5084798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840211" y="4725601"/>
            <a:ext cx="1744259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83516" y="4896946"/>
            <a:ext cx="1233660" cy="9835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30571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3" y="1368"/>
                </a:lnTo>
                <a:lnTo>
                  <a:pt x="13982" y="22750"/>
                </a:lnTo>
                <a:lnTo>
                  <a:pt x="0" y="61970"/>
                </a:lnTo>
                <a:lnTo>
                  <a:pt x="1364" y="937607"/>
                </a:lnTo>
                <a:lnTo>
                  <a:pt x="22736" y="972576"/>
                </a:lnTo>
                <a:lnTo>
                  <a:pt x="61953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8921" y="4596677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8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87196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68093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89561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5187" y="4725601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84165" y="4896946"/>
            <a:ext cx="1034903" cy="9835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947841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67" y="937619"/>
                </a:lnTo>
                <a:lnTo>
                  <a:pt x="22748" y="972579"/>
                </a:lnTo>
                <a:lnTo>
                  <a:pt x="61970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73588" y="4739302"/>
            <a:ext cx="1744259" cy="13056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27176" y="4917502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65137" y="4832296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73" y="1358"/>
                </a:lnTo>
                <a:lnTo>
                  <a:pt x="13989" y="22715"/>
                </a:lnTo>
                <a:lnTo>
                  <a:pt x="0" y="61920"/>
                </a:lnTo>
                <a:lnTo>
                  <a:pt x="1362" y="952295"/>
                </a:lnTo>
                <a:lnTo>
                  <a:pt x="22726" y="987267"/>
                </a:lnTo>
                <a:lnTo>
                  <a:pt x="61945" y="1001259"/>
                </a:lnTo>
                <a:lnTo>
                  <a:pt x="1394058" y="999895"/>
                </a:lnTo>
                <a:lnTo>
                  <a:pt x="1429030" y="978522"/>
                </a:lnTo>
                <a:lnTo>
                  <a:pt x="1443021" y="939313"/>
                </a:lnTo>
                <a:lnTo>
                  <a:pt x="1441662" y="48956"/>
                </a:lnTo>
                <a:lnTo>
                  <a:pt x="1420291" y="13987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47841" y="4596677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70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64634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32086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653555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91990" y="4725601"/>
            <a:ext cx="1744259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07272" y="4896946"/>
            <a:ext cx="1065745" cy="9835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82408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67" y="937619"/>
                </a:lnTo>
                <a:lnTo>
                  <a:pt x="22748" y="972579"/>
                </a:lnTo>
                <a:lnTo>
                  <a:pt x="61970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82408" y="4596677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30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250700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749382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670850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57344" y="4725614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100649" y="4903807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48280" y="4817570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83" y="0"/>
                </a:moveTo>
                <a:lnTo>
                  <a:pt x="48962" y="1363"/>
                </a:lnTo>
                <a:lnTo>
                  <a:pt x="13990" y="22728"/>
                </a:lnTo>
                <a:lnTo>
                  <a:pt x="0" y="61945"/>
                </a:lnTo>
                <a:lnTo>
                  <a:pt x="1364" y="952308"/>
                </a:lnTo>
                <a:lnTo>
                  <a:pt x="22739" y="987277"/>
                </a:lnTo>
                <a:lnTo>
                  <a:pt x="61953" y="1001259"/>
                </a:lnTo>
                <a:lnTo>
                  <a:pt x="1394065" y="999897"/>
                </a:lnTo>
                <a:lnTo>
                  <a:pt x="1429037" y="978532"/>
                </a:lnTo>
                <a:lnTo>
                  <a:pt x="1443029" y="939313"/>
                </a:lnTo>
                <a:lnTo>
                  <a:pt x="1441665" y="48956"/>
                </a:lnTo>
                <a:lnTo>
                  <a:pt x="1420292" y="13983"/>
                </a:lnTo>
                <a:lnTo>
                  <a:pt x="1381083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2206909" y="5071260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855187" y="4732465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84165" y="4917502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47841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4285758" y="5084798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856449" y="4739310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10037" y="4917502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947420" y="4831090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952321"/>
                </a:lnTo>
                <a:lnTo>
                  <a:pt x="22733" y="987296"/>
                </a:lnTo>
                <a:lnTo>
                  <a:pt x="61945" y="1001284"/>
                </a:lnTo>
                <a:lnTo>
                  <a:pt x="1394075" y="999913"/>
                </a:lnTo>
                <a:lnTo>
                  <a:pt x="1429038" y="978530"/>
                </a:lnTo>
                <a:lnTo>
                  <a:pt x="1443021" y="939313"/>
                </a:lnTo>
                <a:lnTo>
                  <a:pt x="1441654" y="48946"/>
                </a:lnTo>
                <a:lnTo>
                  <a:pt x="1420273" y="13986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6213209" y="5084798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891990" y="4732465"/>
            <a:ext cx="1744259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07272" y="4917502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82408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8308895" y="5084798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8" name="object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927860">
              <a:lnSpc>
                <a:spcPct val="100000"/>
              </a:lnSpc>
            </a:pPr>
            <a:r>
              <a:rPr spc="-5" dirty="0"/>
              <a:t>event-drive</a:t>
            </a:r>
            <a:r>
              <a:rPr dirty="0"/>
              <a:t>n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09" name="object 109"/>
          <p:cNvSpPr/>
          <p:nvPr/>
        </p:nvSpPr>
        <p:spPr>
          <a:xfrm>
            <a:off x="7412256" y="4238994"/>
            <a:ext cx="743623" cy="10760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25075" y="4549457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615131" y="4439513"/>
            <a:ext cx="220345" cy="220345"/>
          </a:xfrm>
          <a:custGeom>
            <a:avLst/>
            <a:gdLst/>
            <a:ahLst/>
            <a:cxnLst/>
            <a:rect l="l" t="t" r="r" b="b"/>
            <a:pathLst>
              <a:path w="220345" h="220345">
                <a:moveTo>
                  <a:pt x="109944" y="0"/>
                </a:moveTo>
                <a:lnTo>
                  <a:pt x="0" y="109944"/>
                </a:lnTo>
                <a:lnTo>
                  <a:pt x="109944" y="219888"/>
                </a:lnTo>
                <a:lnTo>
                  <a:pt x="219888" y="109944"/>
                </a:lnTo>
                <a:lnTo>
                  <a:pt x="10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434075" y="4238994"/>
            <a:ext cx="740195" cy="107602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743979" y="4549457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634035" y="4439513"/>
            <a:ext cx="220345" cy="220345"/>
          </a:xfrm>
          <a:custGeom>
            <a:avLst/>
            <a:gdLst/>
            <a:ahLst/>
            <a:cxnLst/>
            <a:rect l="l" t="t" r="r" b="b"/>
            <a:pathLst>
              <a:path w="220345" h="220345">
                <a:moveTo>
                  <a:pt x="109944" y="0"/>
                </a:moveTo>
                <a:lnTo>
                  <a:pt x="0" y="109944"/>
                </a:lnTo>
                <a:lnTo>
                  <a:pt x="109944" y="219888"/>
                </a:lnTo>
                <a:lnTo>
                  <a:pt x="219888" y="109944"/>
                </a:lnTo>
                <a:lnTo>
                  <a:pt x="10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948112" y="4732465"/>
            <a:ext cx="1744259" cy="13159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225674" y="4917502"/>
            <a:ext cx="1168550" cy="98350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039962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67"/>
                </a:lnTo>
                <a:lnTo>
                  <a:pt x="13986" y="22748"/>
                </a:lnTo>
                <a:lnTo>
                  <a:pt x="0" y="61970"/>
                </a:lnTo>
                <a:lnTo>
                  <a:pt x="1367" y="964660"/>
                </a:lnTo>
                <a:lnTo>
                  <a:pt x="22743" y="999634"/>
                </a:lnTo>
                <a:lnTo>
                  <a:pt x="61945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039749" y="3920297"/>
            <a:ext cx="4739315" cy="181964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060304" y="4029949"/>
            <a:ext cx="4681063" cy="17785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4161749" y="4411500"/>
            <a:ext cx="4368800" cy="107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250" spc="-80" dirty="0">
                <a:latin typeface="Palatino Linotype"/>
                <a:cs typeface="Palatino Linotype"/>
              </a:rPr>
              <a:t>evolution</a:t>
            </a:r>
            <a:endParaRPr sz="8250">
              <a:latin typeface="Palatino Linotype"/>
              <a:cs typeface="Palatino Linotype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13248149" y="9166783"/>
            <a:ext cx="3848326" cy="111029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847829" y="9324417"/>
            <a:ext cx="2628384" cy="85670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339320" y="9257201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42" y="0"/>
                </a:moveTo>
                <a:lnTo>
                  <a:pt x="84648" y="899"/>
                </a:lnTo>
                <a:lnTo>
                  <a:pt x="45276" y="15367"/>
                </a:lnTo>
                <a:lnTo>
                  <a:pt x="16024" y="44266"/>
                </a:lnTo>
                <a:lnTo>
                  <a:pt x="1079" y="83402"/>
                </a:lnTo>
                <a:lnTo>
                  <a:pt x="0" y="97997"/>
                </a:lnTo>
                <a:lnTo>
                  <a:pt x="897" y="725194"/>
                </a:lnTo>
                <a:lnTo>
                  <a:pt x="15355" y="764567"/>
                </a:lnTo>
                <a:lnTo>
                  <a:pt x="44246" y="793826"/>
                </a:lnTo>
                <a:lnTo>
                  <a:pt x="83383" y="808778"/>
                </a:lnTo>
                <a:lnTo>
                  <a:pt x="97982" y="809858"/>
                </a:lnTo>
                <a:lnTo>
                  <a:pt x="3463962" y="808961"/>
                </a:lnTo>
                <a:lnTo>
                  <a:pt x="3503340" y="794498"/>
                </a:lnTo>
                <a:lnTo>
                  <a:pt x="3532597" y="765604"/>
                </a:lnTo>
                <a:lnTo>
                  <a:pt x="3547545" y="726472"/>
                </a:lnTo>
                <a:lnTo>
                  <a:pt x="3548624" y="711878"/>
                </a:lnTo>
                <a:lnTo>
                  <a:pt x="3547726" y="84666"/>
                </a:lnTo>
                <a:lnTo>
                  <a:pt x="3533264" y="45292"/>
                </a:lnTo>
                <a:lnTo>
                  <a:pt x="3504374" y="16032"/>
                </a:lnTo>
                <a:lnTo>
                  <a:pt x="3465239" y="1079"/>
                </a:lnTo>
                <a:lnTo>
                  <a:pt x="345064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3953064" y="9524261"/>
            <a:ext cx="231584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audit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951" y="3464539"/>
            <a:ext cx="12466828" cy="270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1905" y="3555586"/>
            <a:ext cx="12166600" cy="2402205"/>
          </a:xfrm>
          <a:custGeom>
            <a:avLst/>
            <a:gdLst/>
            <a:ahLst/>
            <a:cxnLst/>
            <a:rect l="l" t="t" r="r" b="b"/>
            <a:pathLst>
              <a:path w="12166600" h="2402204">
                <a:moveTo>
                  <a:pt x="12122508" y="0"/>
                </a:moveTo>
                <a:lnTo>
                  <a:pt x="31383" y="1735"/>
                </a:lnTo>
                <a:lnTo>
                  <a:pt x="2353" y="29435"/>
                </a:lnTo>
                <a:lnTo>
                  <a:pt x="0" y="43600"/>
                </a:lnTo>
                <a:lnTo>
                  <a:pt x="1735" y="2370277"/>
                </a:lnTo>
                <a:lnTo>
                  <a:pt x="7717" y="2382830"/>
                </a:lnTo>
                <a:lnTo>
                  <a:pt x="17211" y="2392768"/>
                </a:lnTo>
                <a:lnTo>
                  <a:pt x="29435" y="2399306"/>
                </a:lnTo>
                <a:lnTo>
                  <a:pt x="43603" y="2401660"/>
                </a:lnTo>
                <a:lnTo>
                  <a:pt x="12134724" y="2399925"/>
                </a:lnTo>
                <a:lnTo>
                  <a:pt x="12147277" y="2393943"/>
                </a:lnTo>
                <a:lnTo>
                  <a:pt x="12157215" y="2384448"/>
                </a:lnTo>
                <a:lnTo>
                  <a:pt x="12163754" y="2372225"/>
                </a:lnTo>
                <a:lnTo>
                  <a:pt x="12166108" y="2358060"/>
                </a:lnTo>
                <a:lnTo>
                  <a:pt x="12164373" y="31384"/>
                </a:lnTo>
                <a:lnTo>
                  <a:pt x="12158391" y="18831"/>
                </a:lnTo>
                <a:lnTo>
                  <a:pt x="12148896" y="8893"/>
                </a:lnTo>
                <a:lnTo>
                  <a:pt x="12136673" y="2354"/>
                </a:lnTo>
                <a:lnTo>
                  <a:pt x="1212250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67550" y="3733250"/>
            <a:ext cx="260921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3688" y="7188238"/>
            <a:ext cx="1339945" cy="647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0827" y="5891255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6079" y="7858240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27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7547" y="86042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905" y="6702028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301"/>
                </a:moveTo>
                <a:lnTo>
                  <a:pt x="10212593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38768" y="7202944"/>
            <a:ext cx="1339923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6104" y="7217671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0266" y="8820673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9909" y="9053700"/>
            <a:ext cx="2248002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1313" y="891101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6" y="900"/>
                </a:lnTo>
                <a:lnTo>
                  <a:pt x="45283" y="15370"/>
                </a:lnTo>
                <a:lnTo>
                  <a:pt x="16029" y="44271"/>
                </a:lnTo>
                <a:lnTo>
                  <a:pt x="1079" y="83410"/>
                </a:lnTo>
                <a:lnTo>
                  <a:pt x="0" y="98007"/>
                </a:lnTo>
                <a:lnTo>
                  <a:pt x="899" y="1328905"/>
                </a:lnTo>
                <a:lnTo>
                  <a:pt x="15366" y="1368280"/>
                </a:lnTo>
                <a:lnTo>
                  <a:pt x="44261" y="1397539"/>
                </a:lnTo>
                <a:lnTo>
                  <a:pt x="83390" y="1412490"/>
                </a:lnTo>
                <a:lnTo>
                  <a:pt x="97982" y="1413569"/>
                </a:lnTo>
                <a:lnTo>
                  <a:pt x="2109311" y="1412670"/>
                </a:lnTo>
                <a:lnTo>
                  <a:pt x="2148683" y="1398204"/>
                </a:lnTo>
                <a:lnTo>
                  <a:pt x="2177935" y="1369307"/>
                </a:lnTo>
                <a:lnTo>
                  <a:pt x="2192881" y="1330169"/>
                </a:lnTo>
                <a:lnTo>
                  <a:pt x="2193960" y="1315572"/>
                </a:lnTo>
                <a:lnTo>
                  <a:pt x="2193060" y="84666"/>
                </a:lnTo>
                <a:lnTo>
                  <a:pt x="2178597" y="45291"/>
                </a:lnTo>
                <a:lnTo>
                  <a:pt x="2149707" y="16031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66418" y="9253756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96401" y="8820673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06043" y="9053700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88678" y="891101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7" y="902"/>
                </a:lnTo>
                <a:lnTo>
                  <a:pt x="45279" y="15377"/>
                </a:lnTo>
                <a:lnTo>
                  <a:pt x="16026" y="44277"/>
                </a:lnTo>
                <a:lnTo>
                  <a:pt x="1079" y="83412"/>
                </a:lnTo>
                <a:lnTo>
                  <a:pt x="0" y="98007"/>
                </a:lnTo>
                <a:lnTo>
                  <a:pt x="901" y="1328923"/>
                </a:lnTo>
                <a:lnTo>
                  <a:pt x="15373" y="1368291"/>
                </a:lnTo>
                <a:lnTo>
                  <a:pt x="44274" y="1397543"/>
                </a:lnTo>
                <a:lnTo>
                  <a:pt x="83411" y="1412490"/>
                </a:lnTo>
                <a:lnTo>
                  <a:pt x="98007" y="1413569"/>
                </a:lnTo>
                <a:lnTo>
                  <a:pt x="2109330" y="1412667"/>
                </a:lnTo>
                <a:lnTo>
                  <a:pt x="2148701" y="1398197"/>
                </a:lnTo>
                <a:lnTo>
                  <a:pt x="2177957" y="1369301"/>
                </a:lnTo>
                <a:lnTo>
                  <a:pt x="2192906" y="1330167"/>
                </a:lnTo>
                <a:lnTo>
                  <a:pt x="2193985" y="1315572"/>
                </a:lnTo>
                <a:lnTo>
                  <a:pt x="2193082" y="84648"/>
                </a:lnTo>
                <a:lnTo>
                  <a:pt x="2178608" y="45280"/>
                </a:lnTo>
                <a:lnTo>
                  <a:pt x="2149708" y="16027"/>
                </a:lnTo>
                <a:lnTo>
                  <a:pt x="2110573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10019" y="9253756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54555" y="8820673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5785" y="9053700"/>
            <a:ext cx="1655160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6582" y="891101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52" y="0"/>
                </a:moveTo>
                <a:lnTo>
                  <a:pt x="84641" y="900"/>
                </a:lnTo>
                <a:lnTo>
                  <a:pt x="45272" y="15370"/>
                </a:lnTo>
                <a:lnTo>
                  <a:pt x="16023" y="44271"/>
                </a:lnTo>
                <a:lnTo>
                  <a:pt x="1078" y="83410"/>
                </a:lnTo>
                <a:lnTo>
                  <a:pt x="0" y="98007"/>
                </a:lnTo>
                <a:lnTo>
                  <a:pt x="898" y="1328905"/>
                </a:lnTo>
                <a:lnTo>
                  <a:pt x="15359" y="1368280"/>
                </a:lnTo>
                <a:lnTo>
                  <a:pt x="44250" y="1397539"/>
                </a:lnTo>
                <a:lnTo>
                  <a:pt x="83384" y="1412490"/>
                </a:lnTo>
                <a:lnTo>
                  <a:pt x="97982" y="1413569"/>
                </a:lnTo>
                <a:lnTo>
                  <a:pt x="2109305" y="1412667"/>
                </a:lnTo>
                <a:lnTo>
                  <a:pt x="2148676" y="1398197"/>
                </a:lnTo>
                <a:lnTo>
                  <a:pt x="2177931" y="1369301"/>
                </a:lnTo>
                <a:lnTo>
                  <a:pt x="2192880" y="1330167"/>
                </a:lnTo>
                <a:lnTo>
                  <a:pt x="2193960" y="1315572"/>
                </a:lnTo>
                <a:lnTo>
                  <a:pt x="2193057" y="84648"/>
                </a:lnTo>
                <a:lnTo>
                  <a:pt x="2178583" y="45280"/>
                </a:lnTo>
                <a:lnTo>
                  <a:pt x="2149683" y="16027"/>
                </a:lnTo>
                <a:lnTo>
                  <a:pt x="2110548" y="1079"/>
                </a:lnTo>
                <a:lnTo>
                  <a:pt x="209595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68140" y="9253756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00690" y="8820673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5337" y="9053700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3947" y="891101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6" y="900"/>
                </a:lnTo>
                <a:lnTo>
                  <a:pt x="45283" y="15370"/>
                </a:lnTo>
                <a:lnTo>
                  <a:pt x="16029" y="44271"/>
                </a:lnTo>
                <a:lnTo>
                  <a:pt x="1079" y="83410"/>
                </a:lnTo>
                <a:lnTo>
                  <a:pt x="0" y="98007"/>
                </a:lnTo>
                <a:lnTo>
                  <a:pt x="899" y="1328905"/>
                </a:lnTo>
                <a:lnTo>
                  <a:pt x="15366" y="1368280"/>
                </a:lnTo>
                <a:lnTo>
                  <a:pt x="44261" y="1397539"/>
                </a:lnTo>
                <a:lnTo>
                  <a:pt x="83390" y="1412490"/>
                </a:lnTo>
                <a:lnTo>
                  <a:pt x="97982" y="1413569"/>
                </a:lnTo>
                <a:lnTo>
                  <a:pt x="2109311" y="1412670"/>
                </a:lnTo>
                <a:lnTo>
                  <a:pt x="2148683" y="1398204"/>
                </a:lnTo>
                <a:lnTo>
                  <a:pt x="2177935" y="1369307"/>
                </a:lnTo>
                <a:lnTo>
                  <a:pt x="2192881" y="1330169"/>
                </a:lnTo>
                <a:lnTo>
                  <a:pt x="2193960" y="1315572"/>
                </a:lnTo>
                <a:lnTo>
                  <a:pt x="2193060" y="84666"/>
                </a:lnTo>
                <a:lnTo>
                  <a:pt x="2178597" y="45291"/>
                </a:lnTo>
                <a:lnTo>
                  <a:pt x="2149707" y="16031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15519" y="9253756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8414" y="8820673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561" y="9053700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204" y="8911014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0" y="0"/>
                </a:moveTo>
                <a:lnTo>
                  <a:pt x="84646" y="902"/>
                </a:lnTo>
                <a:lnTo>
                  <a:pt x="45277" y="15377"/>
                </a:lnTo>
                <a:lnTo>
                  <a:pt x="16025" y="44277"/>
                </a:lnTo>
                <a:lnTo>
                  <a:pt x="1079" y="83412"/>
                </a:lnTo>
                <a:lnTo>
                  <a:pt x="0" y="98007"/>
                </a:lnTo>
                <a:lnTo>
                  <a:pt x="901" y="1328923"/>
                </a:lnTo>
                <a:lnTo>
                  <a:pt x="15372" y="1368291"/>
                </a:lnTo>
                <a:lnTo>
                  <a:pt x="44271" y="1397543"/>
                </a:lnTo>
                <a:lnTo>
                  <a:pt x="83410" y="1412490"/>
                </a:lnTo>
                <a:lnTo>
                  <a:pt x="98007" y="1413569"/>
                </a:lnTo>
                <a:lnTo>
                  <a:pt x="2109317" y="1412668"/>
                </a:lnTo>
                <a:lnTo>
                  <a:pt x="2148688" y="1398199"/>
                </a:lnTo>
                <a:lnTo>
                  <a:pt x="2177943" y="1369302"/>
                </a:lnTo>
                <a:lnTo>
                  <a:pt x="2192893" y="1330167"/>
                </a:lnTo>
                <a:lnTo>
                  <a:pt x="2193972" y="1315572"/>
                </a:lnTo>
                <a:lnTo>
                  <a:pt x="2193070" y="84652"/>
                </a:lnTo>
                <a:lnTo>
                  <a:pt x="2178597" y="45283"/>
                </a:lnTo>
                <a:lnTo>
                  <a:pt x="2149698" y="16028"/>
                </a:lnTo>
                <a:lnTo>
                  <a:pt x="2110565" y="1079"/>
                </a:lnTo>
                <a:lnTo>
                  <a:pt x="209597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4504" y="9253756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104047" y="7173517"/>
            <a:ext cx="1339945" cy="647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71407" y="7188238"/>
            <a:ext cx="1339945" cy="647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83436" y="7865553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04905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30827" y="7924458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2295" y="867052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53"/>
                </a:lnTo>
                <a:lnTo>
                  <a:pt x="130888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88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48740" y="7865553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70208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66653" y="7865553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88121" y="861161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6079" y="6716855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5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57547" y="70002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83436" y="6746483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04905" y="70298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52295" y="70003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278192" y="6746483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99660" y="702985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81379" y="671703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702847" y="700039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718755" y="6722283"/>
            <a:ext cx="3605529" cy="0"/>
          </a:xfrm>
          <a:custGeom>
            <a:avLst/>
            <a:gdLst/>
            <a:ahLst/>
            <a:cxnLst/>
            <a:rect l="l" t="t" r="r" b="b"/>
            <a:pathLst>
              <a:path w="3605530">
                <a:moveTo>
                  <a:pt x="0" y="0"/>
                </a:moveTo>
                <a:lnTo>
                  <a:pt x="3605016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317037" y="6685443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238505" y="6968810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317037" y="8291307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15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238505" y="903735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06626" y="1774169"/>
            <a:ext cx="2090906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639387" y="3045249"/>
            <a:ext cx="200977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918144" y="1956711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16288" y="2076668"/>
            <a:ext cx="1117147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09316" y="2049311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834536"/>
                </a:lnTo>
                <a:lnTo>
                  <a:pt x="22733" y="869511"/>
                </a:lnTo>
                <a:lnTo>
                  <a:pt x="61945" y="883499"/>
                </a:lnTo>
                <a:lnTo>
                  <a:pt x="1394075" y="882128"/>
                </a:lnTo>
                <a:lnTo>
                  <a:pt x="1429038" y="860745"/>
                </a:lnTo>
                <a:lnTo>
                  <a:pt x="1443021" y="821528"/>
                </a:lnTo>
                <a:lnTo>
                  <a:pt x="1441654" y="48946"/>
                </a:lnTo>
                <a:lnTo>
                  <a:pt x="1420273" y="13986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323972" y="2244129"/>
            <a:ext cx="80772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8590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058866" y="455252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69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327133" y="447399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30056" y="2491074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51456" y="24125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40211" y="4725601"/>
            <a:ext cx="1744259" cy="12884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083516" y="4896946"/>
            <a:ext cx="1233660" cy="9835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30571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3" y="1368"/>
                </a:lnTo>
                <a:lnTo>
                  <a:pt x="13982" y="22750"/>
                </a:lnTo>
                <a:lnTo>
                  <a:pt x="0" y="61970"/>
                </a:lnTo>
                <a:lnTo>
                  <a:pt x="1364" y="937607"/>
                </a:lnTo>
                <a:lnTo>
                  <a:pt x="22736" y="972576"/>
                </a:lnTo>
                <a:lnTo>
                  <a:pt x="61953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18921" y="4596677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8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87196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68093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89561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55187" y="4725601"/>
            <a:ext cx="1744259" cy="12884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84165" y="4896946"/>
            <a:ext cx="1034903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47841" y="4817545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67" y="937619"/>
                </a:lnTo>
                <a:lnTo>
                  <a:pt x="22748" y="972579"/>
                </a:lnTo>
                <a:lnTo>
                  <a:pt x="61970" y="986558"/>
                </a:lnTo>
                <a:lnTo>
                  <a:pt x="1394058" y="985195"/>
                </a:lnTo>
                <a:lnTo>
                  <a:pt x="1429030" y="963831"/>
                </a:lnTo>
                <a:lnTo>
                  <a:pt x="1443021" y="92461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73588" y="4739302"/>
            <a:ext cx="1744259" cy="13056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27176" y="4917502"/>
            <a:ext cx="1151417" cy="9835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65137" y="4832296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73" y="1358"/>
                </a:lnTo>
                <a:lnTo>
                  <a:pt x="13989" y="22715"/>
                </a:lnTo>
                <a:lnTo>
                  <a:pt x="0" y="61920"/>
                </a:lnTo>
                <a:lnTo>
                  <a:pt x="1362" y="952295"/>
                </a:lnTo>
                <a:lnTo>
                  <a:pt x="22726" y="987267"/>
                </a:lnTo>
                <a:lnTo>
                  <a:pt x="61945" y="1001259"/>
                </a:lnTo>
                <a:lnTo>
                  <a:pt x="1394058" y="999895"/>
                </a:lnTo>
                <a:lnTo>
                  <a:pt x="1429030" y="978522"/>
                </a:lnTo>
                <a:lnTo>
                  <a:pt x="1443021" y="939313"/>
                </a:lnTo>
                <a:lnTo>
                  <a:pt x="1441662" y="48956"/>
                </a:lnTo>
                <a:lnTo>
                  <a:pt x="1420291" y="13987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947841" y="4596677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70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364634" y="451814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32086" y="4586876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3555" y="45083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88643" y="4540360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>
                <a:moveTo>
                  <a:pt x="0" y="0"/>
                </a:moveTo>
                <a:lnTo>
                  <a:pt x="3060522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246007" y="446182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57344" y="4725614"/>
            <a:ext cx="1744259" cy="130219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100649" y="4903807"/>
            <a:ext cx="1233660" cy="9835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48280" y="4817570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83" y="0"/>
                </a:moveTo>
                <a:lnTo>
                  <a:pt x="48962" y="1363"/>
                </a:lnTo>
                <a:lnTo>
                  <a:pt x="13990" y="22728"/>
                </a:lnTo>
                <a:lnTo>
                  <a:pt x="0" y="61945"/>
                </a:lnTo>
                <a:lnTo>
                  <a:pt x="1364" y="952308"/>
                </a:lnTo>
                <a:lnTo>
                  <a:pt x="22739" y="987277"/>
                </a:lnTo>
                <a:lnTo>
                  <a:pt x="61953" y="1001259"/>
                </a:lnTo>
                <a:lnTo>
                  <a:pt x="1394065" y="999897"/>
                </a:lnTo>
                <a:lnTo>
                  <a:pt x="1429037" y="978532"/>
                </a:lnTo>
                <a:lnTo>
                  <a:pt x="1443029" y="939313"/>
                </a:lnTo>
                <a:lnTo>
                  <a:pt x="1441665" y="48956"/>
                </a:lnTo>
                <a:lnTo>
                  <a:pt x="1420292" y="13983"/>
                </a:lnTo>
                <a:lnTo>
                  <a:pt x="1381083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206909" y="5071260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855187" y="4732465"/>
            <a:ext cx="1744259" cy="13159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84165" y="4917502"/>
            <a:ext cx="1034903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47841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4285758" y="5084798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856449" y="4739310"/>
            <a:ext cx="1744259" cy="130219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10037" y="4917502"/>
            <a:ext cx="1151417" cy="9835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47420" y="4831090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6" y="952321"/>
                </a:lnTo>
                <a:lnTo>
                  <a:pt x="22733" y="987296"/>
                </a:lnTo>
                <a:lnTo>
                  <a:pt x="61945" y="1001284"/>
                </a:lnTo>
                <a:lnTo>
                  <a:pt x="1394075" y="999913"/>
                </a:lnTo>
                <a:lnTo>
                  <a:pt x="1429038" y="978530"/>
                </a:lnTo>
                <a:lnTo>
                  <a:pt x="1443021" y="939313"/>
                </a:lnTo>
                <a:lnTo>
                  <a:pt x="1441654" y="48946"/>
                </a:lnTo>
                <a:lnTo>
                  <a:pt x="1420273" y="13986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6213209" y="5084798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083908" y="4732465"/>
            <a:ext cx="1744259" cy="13159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99166" y="4917502"/>
            <a:ext cx="1069173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74502" y="4824908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76" y="0"/>
                </a:moveTo>
                <a:lnTo>
                  <a:pt x="48946" y="1370"/>
                </a:lnTo>
                <a:lnTo>
                  <a:pt x="13983" y="22754"/>
                </a:lnTo>
                <a:lnTo>
                  <a:pt x="0" y="61970"/>
                </a:lnTo>
                <a:lnTo>
                  <a:pt x="1370" y="964677"/>
                </a:lnTo>
                <a:lnTo>
                  <a:pt x="22754" y="999640"/>
                </a:lnTo>
                <a:lnTo>
                  <a:pt x="61970" y="1013623"/>
                </a:lnTo>
                <a:lnTo>
                  <a:pt x="1394075" y="1012256"/>
                </a:lnTo>
                <a:lnTo>
                  <a:pt x="1429035" y="990875"/>
                </a:lnTo>
                <a:lnTo>
                  <a:pt x="1443021" y="951652"/>
                </a:lnTo>
                <a:lnTo>
                  <a:pt x="1441654" y="48963"/>
                </a:lnTo>
                <a:lnTo>
                  <a:pt x="1420278" y="13988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8500995" y="5084798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927860">
              <a:lnSpc>
                <a:spcPct val="100000"/>
              </a:lnSpc>
            </a:pPr>
            <a:r>
              <a:rPr spc="-5" dirty="0"/>
              <a:t>event-drive</a:t>
            </a:r>
            <a:r>
              <a:rPr dirty="0"/>
              <a:t>n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02" name="object 102"/>
          <p:cNvSpPr/>
          <p:nvPr/>
        </p:nvSpPr>
        <p:spPr>
          <a:xfrm>
            <a:off x="7412256" y="4238994"/>
            <a:ext cx="743623" cy="10760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25075" y="4549457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15131" y="4439513"/>
            <a:ext cx="220345" cy="220345"/>
          </a:xfrm>
          <a:custGeom>
            <a:avLst/>
            <a:gdLst/>
            <a:ahLst/>
            <a:cxnLst/>
            <a:rect l="l" t="t" r="r" b="b"/>
            <a:pathLst>
              <a:path w="220345" h="220345">
                <a:moveTo>
                  <a:pt x="109944" y="0"/>
                </a:moveTo>
                <a:lnTo>
                  <a:pt x="0" y="109944"/>
                </a:lnTo>
                <a:lnTo>
                  <a:pt x="109944" y="219888"/>
                </a:lnTo>
                <a:lnTo>
                  <a:pt x="219888" y="109944"/>
                </a:lnTo>
                <a:lnTo>
                  <a:pt x="10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459336" y="4238994"/>
            <a:ext cx="740195" cy="107602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770447" y="4549457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697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660502" y="4439513"/>
            <a:ext cx="220345" cy="220345"/>
          </a:xfrm>
          <a:custGeom>
            <a:avLst/>
            <a:gdLst/>
            <a:ahLst/>
            <a:cxnLst/>
            <a:rect l="l" t="t" r="r" b="b"/>
            <a:pathLst>
              <a:path w="220345" h="220345">
                <a:moveTo>
                  <a:pt x="109944" y="0"/>
                </a:moveTo>
                <a:lnTo>
                  <a:pt x="0" y="109944"/>
                </a:lnTo>
                <a:lnTo>
                  <a:pt x="109944" y="219888"/>
                </a:lnTo>
                <a:lnTo>
                  <a:pt x="219888" y="109944"/>
                </a:lnTo>
                <a:lnTo>
                  <a:pt x="10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059042" y="4670770"/>
            <a:ext cx="1744259" cy="13159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336604" y="4855833"/>
            <a:ext cx="1168550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151319" y="4763541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5" h="1014095">
                <a:moveTo>
                  <a:pt x="1381076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42"/>
                </a:lnTo>
                <a:lnTo>
                  <a:pt x="22726" y="999614"/>
                </a:lnTo>
                <a:lnTo>
                  <a:pt x="61945" y="1013598"/>
                </a:lnTo>
                <a:lnTo>
                  <a:pt x="1394040" y="1012239"/>
                </a:lnTo>
                <a:lnTo>
                  <a:pt x="1429009" y="990878"/>
                </a:lnTo>
                <a:lnTo>
                  <a:pt x="1442996" y="951652"/>
                </a:lnTo>
                <a:lnTo>
                  <a:pt x="1441638" y="48980"/>
                </a:lnTo>
                <a:lnTo>
                  <a:pt x="1420281" y="13997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12438203" y="5023408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14731958" y="1641446"/>
            <a:ext cx="4739315" cy="18196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752513" y="1751124"/>
            <a:ext cx="4677620" cy="177852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14852828" y="2130646"/>
            <a:ext cx="4368800" cy="107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250" spc="-80" dirty="0">
                <a:latin typeface="Palatino Linotype"/>
                <a:cs typeface="Palatino Linotype"/>
              </a:rPr>
              <a:t>evolution</a:t>
            </a:r>
            <a:endParaRPr sz="8250">
              <a:latin typeface="Palatino Linotype"/>
              <a:cs typeface="Palatino Linotype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3248149" y="9166783"/>
            <a:ext cx="3848326" cy="111029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847829" y="9324417"/>
            <a:ext cx="2628384" cy="85670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339320" y="9257201"/>
            <a:ext cx="3549015" cy="810260"/>
          </a:xfrm>
          <a:custGeom>
            <a:avLst/>
            <a:gdLst/>
            <a:ahLst/>
            <a:cxnLst/>
            <a:rect l="l" t="t" r="r" b="b"/>
            <a:pathLst>
              <a:path w="3549015" h="810259">
                <a:moveTo>
                  <a:pt x="3450642" y="0"/>
                </a:moveTo>
                <a:lnTo>
                  <a:pt x="84648" y="899"/>
                </a:lnTo>
                <a:lnTo>
                  <a:pt x="45276" y="15367"/>
                </a:lnTo>
                <a:lnTo>
                  <a:pt x="16024" y="44266"/>
                </a:lnTo>
                <a:lnTo>
                  <a:pt x="1079" y="83402"/>
                </a:lnTo>
                <a:lnTo>
                  <a:pt x="0" y="97997"/>
                </a:lnTo>
                <a:lnTo>
                  <a:pt x="897" y="725194"/>
                </a:lnTo>
                <a:lnTo>
                  <a:pt x="15355" y="764567"/>
                </a:lnTo>
                <a:lnTo>
                  <a:pt x="44246" y="793826"/>
                </a:lnTo>
                <a:lnTo>
                  <a:pt x="83383" y="808778"/>
                </a:lnTo>
                <a:lnTo>
                  <a:pt x="97982" y="809858"/>
                </a:lnTo>
                <a:lnTo>
                  <a:pt x="3463962" y="808961"/>
                </a:lnTo>
                <a:lnTo>
                  <a:pt x="3503340" y="794498"/>
                </a:lnTo>
                <a:lnTo>
                  <a:pt x="3532597" y="765604"/>
                </a:lnTo>
                <a:lnTo>
                  <a:pt x="3547545" y="726472"/>
                </a:lnTo>
                <a:lnTo>
                  <a:pt x="3548624" y="711878"/>
                </a:lnTo>
                <a:lnTo>
                  <a:pt x="3547726" y="84666"/>
                </a:lnTo>
                <a:lnTo>
                  <a:pt x="3533264" y="45292"/>
                </a:lnTo>
                <a:lnTo>
                  <a:pt x="3504374" y="16032"/>
                </a:lnTo>
                <a:lnTo>
                  <a:pt x="3465239" y="1079"/>
                </a:lnTo>
                <a:lnTo>
                  <a:pt x="345064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3953064" y="9524261"/>
            <a:ext cx="231584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audit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9855582" y="4670770"/>
            <a:ext cx="1744259" cy="13159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56508" y="5006596"/>
            <a:ext cx="918390" cy="68879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946553" y="4763541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42"/>
                </a:lnTo>
                <a:lnTo>
                  <a:pt x="22726" y="999614"/>
                </a:lnTo>
                <a:lnTo>
                  <a:pt x="61945" y="1013598"/>
                </a:lnTo>
                <a:lnTo>
                  <a:pt x="1394040" y="1012235"/>
                </a:lnTo>
                <a:lnTo>
                  <a:pt x="1429013" y="99087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D4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0363746" y="5174189"/>
            <a:ext cx="60261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audit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14619625" y="7218022"/>
            <a:ext cx="1339945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2401" y="3632453"/>
            <a:ext cx="10520375" cy="2319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2592" y="3725340"/>
            <a:ext cx="10219055" cy="2017395"/>
          </a:xfrm>
          <a:custGeom>
            <a:avLst/>
            <a:gdLst/>
            <a:ahLst/>
            <a:cxnLst/>
            <a:rect l="l" t="t" r="r" b="b"/>
            <a:pathLst>
              <a:path w="10219055" h="2017395">
                <a:moveTo>
                  <a:pt x="10182299" y="0"/>
                </a:moveTo>
                <a:lnTo>
                  <a:pt x="35452" y="18"/>
                </a:lnTo>
                <a:lnTo>
                  <a:pt x="2768" y="22638"/>
                </a:lnTo>
                <a:lnTo>
                  <a:pt x="0" y="36639"/>
                </a:lnTo>
                <a:lnTo>
                  <a:pt x="18" y="1981841"/>
                </a:lnTo>
                <a:lnTo>
                  <a:pt x="3212" y="1995684"/>
                </a:lnTo>
                <a:lnTo>
                  <a:pt x="11117" y="2006949"/>
                </a:lnTo>
                <a:lnTo>
                  <a:pt x="22628" y="2014523"/>
                </a:lnTo>
                <a:lnTo>
                  <a:pt x="36639" y="2017295"/>
                </a:lnTo>
                <a:lnTo>
                  <a:pt x="10183464" y="2017277"/>
                </a:lnTo>
                <a:lnTo>
                  <a:pt x="10197310" y="2014085"/>
                </a:lnTo>
                <a:lnTo>
                  <a:pt x="10208572" y="2006175"/>
                </a:lnTo>
                <a:lnTo>
                  <a:pt x="10216143" y="1994661"/>
                </a:lnTo>
                <a:lnTo>
                  <a:pt x="10218913" y="1980655"/>
                </a:lnTo>
                <a:lnTo>
                  <a:pt x="10218895" y="35474"/>
                </a:lnTo>
                <a:lnTo>
                  <a:pt x="10215707" y="21624"/>
                </a:lnTo>
                <a:lnTo>
                  <a:pt x="10207806" y="10353"/>
                </a:lnTo>
                <a:lnTo>
                  <a:pt x="10196300" y="2773"/>
                </a:lnTo>
                <a:lnTo>
                  <a:pt x="10182299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436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81502" y="5770882"/>
            <a:ext cx="0" cy="1214120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659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6771" y="7737867"/>
            <a:ext cx="0" cy="850265"/>
          </a:xfrm>
          <a:custGeom>
            <a:avLst/>
            <a:gdLst/>
            <a:ahLst/>
            <a:cxnLst/>
            <a:rect l="l" t="t" r="r" b="b"/>
            <a:pathLst>
              <a:path h="850265">
                <a:moveTo>
                  <a:pt x="0" y="0"/>
                </a:moveTo>
                <a:lnTo>
                  <a:pt x="0" y="850252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8239" y="84838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592" y="6581655"/>
            <a:ext cx="10212705" cy="635"/>
          </a:xfrm>
          <a:custGeom>
            <a:avLst/>
            <a:gdLst/>
            <a:ahLst/>
            <a:cxnLst/>
            <a:rect l="l" t="t" r="r" b="b"/>
            <a:pathLst>
              <a:path w="10212705" h="634">
                <a:moveTo>
                  <a:pt x="0" y="276"/>
                </a:moveTo>
                <a:lnTo>
                  <a:pt x="102125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89443" y="7082571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6804" y="7097297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01695" y="8700735"/>
            <a:ext cx="2494735" cy="171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07945" y="8933759"/>
            <a:ext cx="2251430" cy="1305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9198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47829" y="8700735"/>
            <a:ext cx="2494735" cy="1713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7496" y="8933759"/>
            <a:ext cx="2237724" cy="1305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39378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47" y="899"/>
                </a:lnTo>
                <a:lnTo>
                  <a:pt x="45275" y="15366"/>
                </a:lnTo>
                <a:lnTo>
                  <a:pt x="16024" y="44264"/>
                </a:lnTo>
                <a:lnTo>
                  <a:pt x="1079" y="83402"/>
                </a:lnTo>
                <a:lnTo>
                  <a:pt x="0" y="97999"/>
                </a:lnTo>
                <a:lnTo>
                  <a:pt x="899" y="1328903"/>
                </a:lnTo>
                <a:lnTo>
                  <a:pt x="15362" y="1368276"/>
                </a:lnTo>
                <a:lnTo>
                  <a:pt x="44253" y="1397538"/>
                </a:lnTo>
                <a:lnTo>
                  <a:pt x="83385" y="1412492"/>
                </a:lnTo>
                <a:lnTo>
                  <a:pt x="97982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6009" y="8700735"/>
            <a:ext cx="2494735" cy="1713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17213" y="8933759"/>
            <a:ext cx="1651735" cy="1305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7257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144" y="8700735"/>
            <a:ext cx="2498163" cy="1713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6790" y="8933759"/>
            <a:ext cx="1651735" cy="13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4462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59" h="1414145">
                <a:moveTo>
                  <a:pt x="2095978" y="0"/>
                </a:moveTo>
                <a:lnTo>
                  <a:pt x="84653" y="901"/>
                </a:lnTo>
                <a:lnTo>
                  <a:pt x="45282" y="15373"/>
                </a:lnTo>
                <a:lnTo>
                  <a:pt x="16028" y="44270"/>
                </a:lnTo>
                <a:lnTo>
                  <a:pt x="1079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6" y="1368286"/>
                </a:lnTo>
                <a:lnTo>
                  <a:pt x="44276" y="1397541"/>
                </a:lnTo>
                <a:lnTo>
                  <a:pt x="83412" y="1412492"/>
                </a:lnTo>
                <a:lnTo>
                  <a:pt x="98007" y="1413571"/>
                </a:lnTo>
                <a:lnTo>
                  <a:pt x="2109337" y="1412668"/>
                </a:lnTo>
                <a:lnTo>
                  <a:pt x="2148705" y="1398192"/>
                </a:lnTo>
                <a:lnTo>
                  <a:pt x="2177958" y="1369289"/>
                </a:lnTo>
                <a:lnTo>
                  <a:pt x="2192906" y="1330157"/>
                </a:lnTo>
                <a:lnTo>
                  <a:pt x="2193985" y="1315564"/>
                </a:lnTo>
                <a:lnTo>
                  <a:pt x="2193083" y="84646"/>
                </a:lnTo>
                <a:lnTo>
                  <a:pt x="2178610" y="45278"/>
                </a:lnTo>
                <a:lnTo>
                  <a:pt x="2149710" y="16026"/>
                </a:lnTo>
                <a:lnTo>
                  <a:pt x="2110574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9851" y="8700735"/>
            <a:ext cx="2494735" cy="1713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33995" y="8933759"/>
            <a:ext cx="1925882" cy="13056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892" y="8790643"/>
            <a:ext cx="2194560" cy="1414145"/>
          </a:xfrm>
          <a:custGeom>
            <a:avLst/>
            <a:gdLst/>
            <a:ahLst/>
            <a:cxnLst/>
            <a:rect l="l" t="t" r="r" b="b"/>
            <a:pathLst>
              <a:path w="2194560" h="1414145">
                <a:moveTo>
                  <a:pt x="2095978" y="0"/>
                </a:moveTo>
                <a:lnTo>
                  <a:pt x="84648" y="901"/>
                </a:lnTo>
                <a:lnTo>
                  <a:pt x="45271" y="15373"/>
                </a:lnTo>
                <a:lnTo>
                  <a:pt x="16021" y="44270"/>
                </a:lnTo>
                <a:lnTo>
                  <a:pt x="1078" y="83404"/>
                </a:lnTo>
                <a:lnTo>
                  <a:pt x="0" y="97999"/>
                </a:lnTo>
                <a:lnTo>
                  <a:pt x="902" y="1328921"/>
                </a:lnTo>
                <a:lnTo>
                  <a:pt x="15370" y="1368286"/>
                </a:lnTo>
                <a:lnTo>
                  <a:pt x="44265" y="1397541"/>
                </a:lnTo>
                <a:lnTo>
                  <a:pt x="83406" y="1412492"/>
                </a:lnTo>
                <a:lnTo>
                  <a:pt x="98007" y="1413571"/>
                </a:lnTo>
                <a:lnTo>
                  <a:pt x="2109313" y="1412671"/>
                </a:lnTo>
                <a:lnTo>
                  <a:pt x="2148676" y="1398198"/>
                </a:lnTo>
                <a:lnTo>
                  <a:pt x="2177930" y="1369295"/>
                </a:lnTo>
                <a:lnTo>
                  <a:pt x="2192880" y="1330158"/>
                </a:lnTo>
                <a:lnTo>
                  <a:pt x="2193960" y="1315564"/>
                </a:lnTo>
                <a:lnTo>
                  <a:pt x="2193060" y="84664"/>
                </a:lnTo>
                <a:lnTo>
                  <a:pt x="2178593" y="45289"/>
                </a:lnTo>
                <a:lnTo>
                  <a:pt x="2149697" y="16030"/>
                </a:lnTo>
                <a:lnTo>
                  <a:pt x="2110569" y="1079"/>
                </a:lnTo>
                <a:lnTo>
                  <a:pt x="209597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4722" y="7053119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22083" y="7067845"/>
            <a:ext cx="1339948" cy="64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34137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5605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81502" y="7804084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02970" y="855012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99414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20883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17353" y="7745179"/>
            <a:ext cx="0" cy="850900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328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38821" y="84912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86771" y="6596481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93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8239" y="68799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3413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560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02970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28867" y="6626110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50335" y="69094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132054" y="6596657"/>
            <a:ext cx="0" cy="387985"/>
          </a:xfrm>
          <a:custGeom>
            <a:avLst/>
            <a:gdLst/>
            <a:ahLst/>
            <a:cxnLst/>
            <a:rect l="l" t="t" r="r" b="b"/>
            <a:pathLst>
              <a:path h="387984">
                <a:moveTo>
                  <a:pt x="0" y="0"/>
                </a:moveTo>
                <a:lnTo>
                  <a:pt x="0" y="38788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53523" y="68800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7319" y="1653795"/>
            <a:ext cx="2090888" cy="1211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69598" y="1836790"/>
            <a:ext cx="1744259" cy="1185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64299" y="1956722"/>
            <a:ext cx="1120574" cy="9835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59991" y="1928938"/>
            <a:ext cx="1443355" cy="883919"/>
          </a:xfrm>
          <a:custGeom>
            <a:avLst/>
            <a:gdLst/>
            <a:ahLst/>
            <a:cxnLst/>
            <a:rect l="l" t="t" r="r" b="b"/>
            <a:pathLst>
              <a:path w="1443354" h="883919">
                <a:moveTo>
                  <a:pt x="1381076" y="0"/>
                </a:moveTo>
                <a:lnTo>
                  <a:pt x="48956" y="1362"/>
                </a:lnTo>
                <a:lnTo>
                  <a:pt x="13983" y="22726"/>
                </a:lnTo>
                <a:lnTo>
                  <a:pt x="0" y="61945"/>
                </a:lnTo>
                <a:lnTo>
                  <a:pt x="1362" y="834518"/>
                </a:lnTo>
                <a:lnTo>
                  <a:pt x="22726" y="869490"/>
                </a:lnTo>
                <a:lnTo>
                  <a:pt x="61945" y="883474"/>
                </a:lnTo>
                <a:lnTo>
                  <a:pt x="1394058" y="882112"/>
                </a:lnTo>
                <a:lnTo>
                  <a:pt x="1429030" y="860748"/>
                </a:lnTo>
                <a:lnTo>
                  <a:pt x="1443021" y="821528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990073" y="2123734"/>
            <a:ext cx="6362065" cy="213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7095" marR="874394" indent="-70485" algn="ctr">
              <a:lnSpc>
                <a:spcPts val="2310"/>
              </a:lnSpc>
            </a:pPr>
            <a:r>
              <a:rPr sz="19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Palatino Linotype"/>
                <a:cs typeface="Palatino Linotype"/>
              </a:rPr>
              <a:t>moved</a:t>
            </a:r>
            <a:endParaRPr sz="1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950" spc="-55" dirty="0">
                <a:solidFill>
                  <a:srgbClr val="444444"/>
                </a:solidFill>
                <a:latin typeface="Palatino Linotype"/>
                <a:cs typeface="Palatino Linotype"/>
              </a:rPr>
              <a:t>you</a:t>
            </a:r>
            <a:r>
              <a:rPr sz="2950" spc="8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444444"/>
                </a:solidFill>
                <a:latin typeface="Palatino Linotype"/>
                <a:cs typeface="Palatino Linotype"/>
              </a:rPr>
              <a:t>move...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50">
              <a:latin typeface="Times New Roman"/>
              <a:cs typeface="Times New Roman"/>
            </a:endParaRPr>
          </a:p>
          <a:p>
            <a:pPr marL="3752850" algn="ctr">
              <a:lnSpc>
                <a:spcPct val="100000"/>
              </a:lnSpc>
            </a:pP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Palatino Linotype"/>
                <a:cs typeface="Palatino Linotype"/>
              </a:rPr>
              <a:t>engine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17115" y="9133372"/>
            <a:ext cx="19386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</a:pPr>
            <a:r>
              <a:rPr sz="2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adjustment</a:t>
            </a:r>
            <a:r>
              <a:rPr sz="2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60704" y="9133372"/>
            <a:ext cx="1945639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notification</a:t>
            </a:r>
            <a:r>
              <a:rPr sz="2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18826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3035">
              <a:lnSpc>
                <a:spcPct val="100000"/>
              </a:lnSpc>
            </a:pPr>
            <a:r>
              <a:rPr sz="2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r>
              <a:rPr sz="29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66205" y="9133372"/>
            <a:ext cx="134556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890">
              <a:lnSpc>
                <a:spcPct val="100000"/>
              </a:lnSpc>
            </a:pPr>
            <a:r>
              <a:rPr sz="29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r>
              <a:rPr sz="2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35200" y="9133372"/>
            <a:ext cx="161798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</a:pPr>
            <a:r>
              <a:rPr sz="2950" spc="45" dirty="0">
                <a:solidFill>
                  <a:srgbClr val="FFFFFF"/>
                </a:solidFill>
                <a:latin typeface="Palatino Linotype"/>
                <a:cs typeface="Palatino Linotype"/>
              </a:rPr>
              <a:t>customer</a:t>
            </a:r>
            <a:r>
              <a:rPr sz="2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258427" y="4591947"/>
            <a:ext cx="1744259" cy="13021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35989" y="4770149"/>
            <a:ext cx="1168550" cy="980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50378" y="4682445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5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35037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69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18670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80732" y="2370675"/>
            <a:ext cx="2025650" cy="0"/>
          </a:xfrm>
          <a:custGeom>
            <a:avLst/>
            <a:gdLst/>
            <a:ahLst/>
            <a:cxnLst/>
            <a:rect l="l" t="t" r="r" b="b"/>
            <a:pathLst>
              <a:path w="2025650">
                <a:moveTo>
                  <a:pt x="0" y="0"/>
                </a:moveTo>
                <a:lnTo>
                  <a:pt x="2025085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02131" y="229214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80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75541" y="4612518"/>
            <a:ext cx="1744259" cy="1315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53129" y="4797557"/>
            <a:ext cx="1168550" cy="9835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368095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5" h="10140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64634"/>
                </a:lnTo>
                <a:lnTo>
                  <a:pt x="22737" y="999606"/>
                </a:lnTo>
                <a:lnTo>
                  <a:pt x="61945" y="1013598"/>
                </a:lnTo>
                <a:lnTo>
                  <a:pt x="1394058" y="1012234"/>
                </a:lnTo>
                <a:lnTo>
                  <a:pt x="1429030" y="990861"/>
                </a:lnTo>
                <a:lnTo>
                  <a:pt x="1443021" y="951652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655026" y="4964404"/>
            <a:ext cx="86360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ts val="2310"/>
              </a:lnSpc>
            </a:pP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notify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insured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88239" y="4605655"/>
            <a:ext cx="1747687" cy="12884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4967" y="4777010"/>
            <a:ext cx="1233660" cy="9800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1246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37594"/>
                </a:lnTo>
                <a:lnTo>
                  <a:pt x="22737" y="972566"/>
                </a:lnTo>
                <a:lnTo>
                  <a:pt x="61945" y="986558"/>
                </a:lnTo>
                <a:lnTo>
                  <a:pt x="1394065" y="985194"/>
                </a:lnTo>
                <a:lnTo>
                  <a:pt x="1429038" y="963821"/>
                </a:lnTo>
                <a:lnTo>
                  <a:pt x="1443021" y="924612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9604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37896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18768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4023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06641" y="4605655"/>
            <a:ext cx="1744259" cy="1288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35619" y="4777010"/>
            <a:ext cx="1034903" cy="980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98542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225042" y="4619364"/>
            <a:ext cx="1744259" cy="13021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78630" y="4797557"/>
            <a:ext cx="1151417" cy="983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15812" y="4711898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58" y="999921"/>
                </a:lnTo>
                <a:lnTo>
                  <a:pt x="1429030" y="978547"/>
                </a:lnTo>
                <a:lnTo>
                  <a:pt x="1443021" y="939338"/>
                </a:lnTo>
                <a:lnTo>
                  <a:pt x="1441658" y="48963"/>
                </a:lnTo>
                <a:lnTo>
                  <a:pt x="1420284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98542" y="4476303"/>
            <a:ext cx="3519804" cy="0"/>
          </a:xfrm>
          <a:custGeom>
            <a:avLst/>
            <a:gdLst/>
            <a:ahLst/>
            <a:cxnLst/>
            <a:rect l="l" t="t" r="r" b="b"/>
            <a:pathLst>
              <a:path w="3519804">
                <a:moveTo>
                  <a:pt x="0" y="0"/>
                </a:moveTo>
                <a:lnTo>
                  <a:pt x="3519674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715308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82761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04229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40001" y="4605655"/>
            <a:ext cx="1747687" cy="12884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58727" y="4777010"/>
            <a:ext cx="1065745" cy="9800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333108" y="4697172"/>
            <a:ext cx="1443355" cy="986790"/>
          </a:xfrm>
          <a:custGeom>
            <a:avLst/>
            <a:gdLst/>
            <a:ahLst/>
            <a:cxnLst/>
            <a:rect l="l" t="t" r="r" b="b"/>
            <a:pathLst>
              <a:path w="1443354" h="986789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37594"/>
                </a:lnTo>
                <a:lnTo>
                  <a:pt x="22726" y="972566"/>
                </a:lnTo>
                <a:lnTo>
                  <a:pt x="61945" y="986558"/>
                </a:lnTo>
                <a:lnTo>
                  <a:pt x="1394040" y="985194"/>
                </a:lnTo>
                <a:lnTo>
                  <a:pt x="1429013" y="963821"/>
                </a:lnTo>
                <a:lnTo>
                  <a:pt x="1442996" y="92461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333108" y="4476303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28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601375" y="439777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71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100057" y="4466477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723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021526" y="438794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78531"/>
                </a:lnTo>
                <a:lnTo>
                  <a:pt x="78531" y="157063"/>
                </a:lnTo>
                <a:lnTo>
                  <a:pt x="157063" y="78531"/>
                </a:lnTo>
                <a:lnTo>
                  <a:pt x="7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08796" y="4605668"/>
            <a:ext cx="1744259" cy="1302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52106" y="4783861"/>
            <a:ext cx="1233660" cy="9835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98962" y="4697172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3"/>
                </a:lnTo>
                <a:lnTo>
                  <a:pt x="13991" y="22737"/>
                </a:lnTo>
                <a:lnTo>
                  <a:pt x="0" y="61945"/>
                </a:lnTo>
                <a:lnTo>
                  <a:pt x="1363" y="952321"/>
                </a:lnTo>
                <a:lnTo>
                  <a:pt x="22737" y="987292"/>
                </a:lnTo>
                <a:lnTo>
                  <a:pt x="61945" y="1001284"/>
                </a:lnTo>
                <a:lnTo>
                  <a:pt x="1394065" y="999921"/>
                </a:lnTo>
                <a:lnTo>
                  <a:pt x="1429038" y="978547"/>
                </a:lnTo>
                <a:lnTo>
                  <a:pt x="1443021" y="939338"/>
                </a:lnTo>
                <a:lnTo>
                  <a:pt x="1441659" y="48963"/>
                </a:lnTo>
                <a:lnTo>
                  <a:pt x="1420295" y="13991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557595" y="4950876"/>
            <a:ext cx="91948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310"/>
              </a:lnSpc>
            </a:pPr>
            <a:r>
              <a:rPr sz="1950" spc="50" dirty="0">
                <a:solidFill>
                  <a:srgbClr val="FFFFFF"/>
                </a:solidFill>
                <a:latin typeface="Palatino Linotype"/>
                <a:cs typeface="Palatino Linotype"/>
              </a:rPr>
              <a:t>change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address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06641" y="4612518"/>
            <a:ext cx="1744259" cy="1315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35619" y="4797557"/>
            <a:ext cx="1034903" cy="9835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98542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636444" y="4964404"/>
            <a:ext cx="73088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recalc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Palatino Linotype"/>
                <a:cs typeface="Palatino Linotype"/>
              </a:rPr>
              <a:t>quote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207903" y="4619364"/>
            <a:ext cx="1744259" cy="130219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461492" y="4797557"/>
            <a:ext cx="1151417" cy="9835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98096" y="4710717"/>
            <a:ext cx="1443355" cy="1001394"/>
          </a:xfrm>
          <a:custGeom>
            <a:avLst/>
            <a:gdLst/>
            <a:ahLst/>
            <a:cxnLst/>
            <a:rect l="l" t="t" r="r" b="b"/>
            <a:pathLst>
              <a:path w="1443354" h="1001395">
                <a:moveTo>
                  <a:pt x="1381076" y="0"/>
                </a:moveTo>
                <a:lnTo>
                  <a:pt x="48963" y="1362"/>
                </a:lnTo>
                <a:lnTo>
                  <a:pt x="13991" y="22726"/>
                </a:lnTo>
                <a:lnTo>
                  <a:pt x="0" y="61945"/>
                </a:lnTo>
                <a:lnTo>
                  <a:pt x="1363" y="952303"/>
                </a:lnTo>
                <a:lnTo>
                  <a:pt x="22737" y="987275"/>
                </a:lnTo>
                <a:lnTo>
                  <a:pt x="61945" y="1001259"/>
                </a:lnTo>
                <a:lnTo>
                  <a:pt x="1394058" y="999897"/>
                </a:lnTo>
                <a:lnTo>
                  <a:pt x="1429030" y="978532"/>
                </a:lnTo>
                <a:lnTo>
                  <a:pt x="1443021" y="939313"/>
                </a:lnTo>
                <a:lnTo>
                  <a:pt x="1441658" y="48956"/>
                </a:lnTo>
                <a:lnTo>
                  <a:pt x="1420284" y="13983"/>
                </a:lnTo>
                <a:lnTo>
                  <a:pt x="138107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563885" y="4964404"/>
            <a:ext cx="835660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2310"/>
              </a:lnSpc>
            </a:pPr>
            <a:r>
              <a:rPr sz="1950" spc="40" dirty="0">
                <a:solidFill>
                  <a:srgbClr val="FFFFFF"/>
                </a:solidFill>
                <a:latin typeface="Palatino Linotype"/>
                <a:cs typeface="Palatino Linotype"/>
              </a:rPr>
              <a:t>update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240001" y="4612518"/>
            <a:ext cx="1747687" cy="1315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58727" y="4797557"/>
            <a:ext cx="1065745" cy="98350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333108" y="4704535"/>
            <a:ext cx="1443355" cy="1014094"/>
          </a:xfrm>
          <a:custGeom>
            <a:avLst/>
            <a:gdLst/>
            <a:ahLst/>
            <a:cxnLst/>
            <a:rect l="l" t="t" r="r" b="b"/>
            <a:pathLst>
              <a:path w="1443354" h="1014095">
                <a:moveTo>
                  <a:pt x="1381051" y="0"/>
                </a:moveTo>
                <a:lnTo>
                  <a:pt x="48956" y="1363"/>
                </a:lnTo>
                <a:lnTo>
                  <a:pt x="13983" y="22737"/>
                </a:lnTo>
                <a:lnTo>
                  <a:pt x="0" y="61945"/>
                </a:lnTo>
                <a:lnTo>
                  <a:pt x="1362" y="964634"/>
                </a:lnTo>
                <a:lnTo>
                  <a:pt x="22726" y="999606"/>
                </a:lnTo>
                <a:lnTo>
                  <a:pt x="61945" y="1013598"/>
                </a:lnTo>
                <a:lnTo>
                  <a:pt x="1394040" y="1012234"/>
                </a:lnTo>
                <a:lnTo>
                  <a:pt x="1429013" y="990861"/>
                </a:lnTo>
                <a:lnTo>
                  <a:pt x="1442996" y="951652"/>
                </a:lnTo>
                <a:lnTo>
                  <a:pt x="1441634" y="48963"/>
                </a:lnTo>
                <a:lnTo>
                  <a:pt x="1420270" y="13991"/>
                </a:lnTo>
                <a:lnTo>
                  <a:pt x="138105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1659623" y="4964404"/>
            <a:ext cx="753745" cy="5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>
              <a:lnSpc>
                <a:spcPts val="2310"/>
              </a:lnSpc>
            </a:pPr>
            <a:r>
              <a:rPr sz="19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adjust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claims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1442085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Mediator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7650" b="1" spc="21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Orchestration</a:t>
            </a:r>
            <a:endParaRPr sz="7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4034" y="500833"/>
            <a:ext cx="680085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Mediator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9200" b="1" spc="26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UI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636" y="1645897"/>
            <a:ext cx="10377585" cy="628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4034" y="500833"/>
            <a:ext cx="680085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Mediator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9200" b="1" spc="26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UI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45400" y="5556910"/>
            <a:ext cx="9858698" cy="5663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636" y="1645897"/>
            <a:ext cx="10377585" cy="6287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9457" y="500833"/>
            <a:ext cx="816927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Mediator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:</a:t>
            </a:r>
            <a:r>
              <a:rPr sz="9200" b="1" spc="26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Data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7754" y="1224909"/>
            <a:ext cx="12673950" cy="9965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740" y="484509"/>
            <a:ext cx="8836002" cy="284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1142" y="3696684"/>
            <a:ext cx="17101819" cy="6730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28373" y="994142"/>
            <a:ext cx="558800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500" dirty="0">
                <a:latin typeface="Arial"/>
                <a:cs typeface="Arial"/>
              </a:rPr>
              <a:t>Structured</a:t>
            </a:r>
            <a:r>
              <a:rPr sz="6500" spc="180" dirty="0">
                <a:latin typeface="Times New Roman"/>
                <a:cs typeface="Times New Roman"/>
              </a:rPr>
              <a:t> </a:t>
            </a:r>
            <a:r>
              <a:rPr sz="6500" spc="-5" dirty="0">
                <a:latin typeface="Arial"/>
                <a:cs typeface="Arial"/>
              </a:rPr>
              <a:t>logs</a:t>
            </a:r>
            <a:endParaRPr sz="6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740" y="484509"/>
            <a:ext cx="8836002" cy="284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2881" y="2577828"/>
            <a:ext cx="6889115" cy="560070"/>
          </a:xfrm>
          <a:custGeom>
            <a:avLst/>
            <a:gdLst/>
            <a:ahLst/>
            <a:cxnLst/>
            <a:rect l="l" t="t" r="r" b="b"/>
            <a:pathLst>
              <a:path w="6889115" h="560069">
                <a:moveTo>
                  <a:pt x="0" y="559969"/>
                </a:moveTo>
                <a:lnTo>
                  <a:pt x="6888795" y="559969"/>
                </a:lnTo>
                <a:lnTo>
                  <a:pt x="6888795" y="0"/>
                </a:lnTo>
                <a:lnTo>
                  <a:pt x="0" y="0"/>
                </a:lnTo>
                <a:lnTo>
                  <a:pt x="0" y="559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6209" y="2591192"/>
            <a:ext cx="16647576" cy="871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4798" y="10713580"/>
            <a:ext cx="15288260" cy="594995"/>
          </a:xfrm>
          <a:custGeom>
            <a:avLst/>
            <a:gdLst/>
            <a:ahLst/>
            <a:cxnLst/>
            <a:rect l="l" t="t" r="r" b="b"/>
            <a:pathLst>
              <a:path w="15288260" h="594995">
                <a:moveTo>
                  <a:pt x="0" y="594975"/>
                </a:moveTo>
                <a:lnTo>
                  <a:pt x="15287760" y="594975"/>
                </a:lnTo>
                <a:lnTo>
                  <a:pt x="15287760" y="0"/>
                </a:lnTo>
                <a:lnTo>
                  <a:pt x="0" y="0"/>
                </a:lnTo>
                <a:lnTo>
                  <a:pt x="0" y="594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3590" y="1990461"/>
            <a:ext cx="17133844" cy="9318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21456" y="10776493"/>
            <a:ext cx="17398365" cy="532130"/>
          </a:xfrm>
          <a:custGeom>
            <a:avLst/>
            <a:gdLst/>
            <a:ahLst/>
            <a:cxnLst/>
            <a:rect l="l" t="t" r="r" b="b"/>
            <a:pathLst>
              <a:path w="17398365" h="532129">
                <a:moveTo>
                  <a:pt x="0" y="532062"/>
                </a:moveTo>
                <a:lnTo>
                  <a:pt x="17398137" y="532062"/>
                </a:lnTo>
                <a:lnTo>
                  <a:pt x="17398137" y="0"/>
                </a:lnTo>
                <a:lnTo>
                  <a:pt x="0" y="0"/>
                </a:lnTo>
                <a:lnTo>
                  <a:pt x="0" y="532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40" y="484509"/>
            <a:ext cx="8836002" cy="284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02881" y="2577828"/>
            <a:ext cx="6889115" cy="560070"/>
          </a:xfrm>
          <a:custGeom>
            <a:avLst/>
            <a:gdLst/>
            <a:ahLst/>
            <a:cxnLst/>
            <a:rect l="l" t="t" r="r" b="b"/>
            <a:pathLst>
              <a:path w="6889115" h="560069">
                <a:moveTo>
                  <a:pt x="0" y="559969"/>
                </a:moveTo>
                <a:lnTo>
                  <a:pt x="6888795" y="559969"/>
                </a:lnTo>
                <a:lnTo>
                  <a:pt x="6888795" y="0"/>
                </a:lnTo>
                <a:lnTo>
                  <a:pt x="0" y="0"/>
                </a:lnTo>
                <a:lnTo>
                  <a:pt x="0" y="559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7778" y="2528723"/>
            <a:ext cx="17480864" cy="87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032" y="10783485"/>
            <a:ext cx="18125440" cy="525145"/>
          </a:xfrm>
          <a:custGeom>
            <a:avLst/>
            <a:gdLst/>
            <a:ahLst/>
            <a:cxnLst/>
            <a:rect l="l" t="t" r="r" b="b"/>
            <a:pathLst>
              <a:path w="18125440" h="525145">
                <a:moveTo>
                  <a:pt x="0" y="525071"/>
                </a:moveTo>
                <a:lnTo>
                  <a:pt x="18124976" y="525071"/>
                </a:lnTo>
                <a:lnTo>
                  <a:pt x="18124976" y="0"/>
                </a:lnTo>
                <a:lnTo>
                  <a:pt x="0" y="0"/>
                </a:lnTo>
                <a:lnTo>
                  <a:pt x="0" y="525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740" y="484509"/>
            <a:ext cx="8836002" cy="284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02881" y="2577828"/>
            <a:ext cx="6889115" cy="560070"/>
          </a:xfrm>
          <a:custGeom>
            <a:avLst/>
            <a:gdLst/>
            <a:ahLst/>
            <a:cxnLst/>
            <a:rect l="l" t="t" r="r" b="b"/>
            <a:pathLst>
              <a:path w="6889115" h="560069">
                <a:moveTo>
                  <a:pt x="0" y="559969"/>
                </a:moveTo>
                <a:lnTo>
                  <a:pt x="6888795" y="559969"/>
                </a:lnTo>
                <a:lnTo>
                  <a:pt x="6888795" y="0"/>
                </a:lnTo>
                <a:lnTo>
                  <a:pt x="0" y="0"/>
                </a:lnTo>
                <a:lnTo>
                  <a:pt x="0" y="559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561" y="483176"/>
            <a:ext cx="4516561" cy="4513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934" y="474549"/>
            <a:ext cx="4193733" cy="417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788" y="7471754"/>
            <a:ext cx="4190365" cy="69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960"/>
              </a:lnSpc>
            </a:pPr>
            <a:r>
              <a:rPr sz="3300" spc="-15" dirty="0">
                <a:latin typeface="Arial"/>
                <a:cs typeface="Arial"/>
              </a:rPr>
              <a:t>“Big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15" dirty="0">
                <a:latin typeface="Arial"/>
                <a:cs typeface="Arial"/>
              </a:rPr>
              <a:t>Ball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5" dirty="0">
                <a:latin typeface="Arial"/>
                <a:cs typeface="Arial"/>
              </a:rPr>
              <a:t>o</a:t>
            </a:r>
            <a:r>
              <a:rPr sz="3300" spc="-10" dirty="0">
                <a:latin typeface="Arial"/>
                <a:cs typeface="Arial"/>
              </a:rPr>
              <a:t>f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Mud”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50" spc="-15" dirty="0">
                <a:latin typeface="Arial"/>
                <a:cs typeface="Arial"/>
              </a:rPr>
              <a:t>https://en.wikipedia.org/wiki/Big_ball_of_mud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06564" y="5753665"/>
            <a:ext cx="1703136" cy="1706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2094" y="5734116"/>
            <a:ext cx="1382890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1831" y="4674215"/>
            <a:ext cx="1076026" cy="1795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53534" y="4654953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7883" y="549796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296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4410" y="2758584"/>
            <a:ext cx="5016877" cy="46330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71783" y="2737374"/>
            <a:ext cx="4693729" cy="4311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78273" y="8149013"/>
            <a:ext cx="1706564" cy="17065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91" y="8129869"/>
            <a:ext cx="1382885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26446" y="7050709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00796" y="789369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45404" y="9854929"/>
            <a:ext cx="2352040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255" marR="5080" indent="-377190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unstructured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monolith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900075" y="619224"/>
            <a:ext cx="5557928" cy="1950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051290" y="3522788"/>
            <a:ext cx="1706564" cy="1706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61660" y="3593884"/>
            <a:ext cx="1382885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421405" y="2535850"/>
            <a:ext cx="1076026" cy="17922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853090" y="2514721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57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727439" y="335771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33191" y="4336906"/>
            <a:ext cx="4235556" cy="3890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25715" y="9283296"/>
            <a:ext cx="1459831" cy="145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464139" y="9300726"/>
            <a:ext cx="1382885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155595" y="8221547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029944" y="906455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436429" y="2625635"/>
            <a:ext cx="2212340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8305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layered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architecture</a:t>
            </a:r>
            <a:endParaRPr sz="3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93741" y="10275671"/>
            <a:ext cx="699897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" algn="ctr">
              <a:lnSpc>
                <a:spcPct val="100000"/>
              </a:lnSpc>
            </a:pPr>
            <a:r>
              <a:rPr sz="3300" spc="-20" dirty="0">
                <a:latin typeface="Arial"/>
                <a:cs typeface="Arial"/>
              </a:rPr>
              <a:t>modular</a:t>
            </a:r>
            <a:r>
              <a:rPr sz="3300" spc="8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monolith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50" dirty="0">
                <a:latin typeface="Arial"/>
                <a:cs typeface="Arial"/>
                <a:hlinkClick r:id="rId16"/>
              </a:rPr>
              <a:t>http://www.codingthearchitecture.com/presentations/sa2015-modular-monoliths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005" rIns="0" bIns="0" rtlCol="0">
            <a:spAutoFit/>
          </a:bodyPr>
          <a:lstStyle/>
          <a:p>
            <a:pPr marL="5067935">
              <a:lnSpc>
                <a:spcPct val="100000"/>
              </a:lnSpc>
            </a:pPr>
            <a:r>
              <a:rPr sz="6100" spc="-5" dirty="0">
                <a:solidFill>
                  <a:srgbClr val="444444"/>
                </a:solidFill>
              </a:rPr>
              <a:t>monoliths</a:t>
            </a:r>
            <a:endParaRPr sz="6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740" y="484509"/>
            <a:ext cx="8836002" cy="284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2881" y="2577828"/>
            <a:ext cx="6889115" cy="560070"/>
          </a:xfrm>
          <a:custGeom>
            <a:avLst/>
            <a:gdLst/>
            <a:ahLst/>
            <a:cxnLst/>
            <a:rect l="l" t="t" r="r" b="b"/>
            <a:pathLst>
              <a:path w="6889115" h="560069">
                <a:moveTo>
                  <a:pt x="0" y="559969"/>
                </a:moveTo>
                <a:lnTo>
                  <a:pt x="6888795" y="559969"/>
                </a:lnTo>
                <a:lnTo>
                  <a:pt x="6888795" y="0"/>
                </a:lnTo>
                <a:lnTo>
                  <a:pt x="0" y="0"/>
                </a:lnTo>
                <a:lnTo>
                  <a:pt x="0" y="559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56155" y="452352"/>
            <a:ext cx="11798593" cy="10002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10838" y="431346"/>
            <a:ext cx="11476651" cy="9680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62547" y="10650949"/>
            <a:ext cx="977328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https://martinfowler.com/eaaDev/EventSourcing.html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7397" y="701717"/>
            <a:ext cx="341249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CQRS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8783" y="10689011"/>
            <a:ext cx="14285594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i="1" u="heavy" spc="-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http://codebetter.com/gregyoung/2010/02/16/cqrs-task-based-uis-event-sourcing-agh/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98917" y="2387600"/>
            <a:ext cx="14506263" cy="6533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72096" y="9657256"/>
            <a:ext cx="5367020" cy="107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250" b="0" spc="-40" dirty="0">
                <a:solidFill>
                  <a:srgbClr val="535353"/>
                </a:solidFill>
                <a:latin typeface="Bookman Old Style"/>
                <a:cs typeface="Bookman Old Style"/>
              </a:rPr>
              <a:t>traditional</a:t>
            </a:r>
            <a:endParaRPr sz="825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12759" y="1243209"/>
            <a:ext cx="8078580" cy="7726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6349" y="9949629"/>
            <a:ext cx="245364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750" spc="1035" dirty="0">
                <a:solidFill>
                  <a:srgbClr val="535353"/>
                </a:solidFill>
                <a:latin typeface="Calibri"/>
                <a:cs typeface="Calibri"/>
              </a:rPr>
              <a:t>CQRS</a:t>
            </a:r>
            <a:endParaRPr sz="6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9370" y="10070826"/>
            <a:ext cx="11711305" cy="633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dirty="0">
                <a:solidFill>
                  <a:srgbClr val="535353"/>
                </a:solidFill>
                <a:latin typeface="Palatino Linotype"/>
                <a:cs typeface="Palatino Linotype"/>
              </a:rPr>
              <a:t>Command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-55" dirty="0">
                <a:solidFill>
                  <a:srgbClr val="535353"/>
                </a:solidFill>
                <a:latin typeface="Palatino Linotype"/>
                <a:cs typeface="Palatino Linotype"/>
              </a:rPr>
              <a:t>Query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-65" dirty="0">
                <a:solidFill>
                  <a:srgbClr val="535353"/>
                </a:solidFill>
                <a:latin typeface="Palatino Linotype"/>
                <a:cs typeface="Palatino Linotype"/>
              </a:rPr>
              <a:t>Responsibility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45" dirty="0">
                <a:solidFill>
                  <a:srgbClr val="535353"/>
                </a:solidFill>
                <a:latin typeface="Palatino Linotype"/>
                <a:cs typeface="Palatino Linotype"/>
              </a:rPr>
              <a:t>Separation</a:t>
            </a:r>
            <a:endParaRPr sz="47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54371" y="1605837"/>
            <a:ext cx="7909228" cy="7564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4701" y="10106310"/>
            <a:ext cx="17900650" cy="95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300" b="0" spc="-5" dirty="0">
                <a:solidFill>
                  <a:srgbClr val="535353"/>
                </a:solidFill>
                <a:latin typeface="Bookman Old Style"/>
                <a:cs typeface="Bookman Old Style"/>
              </a:rPr>
              <a:t>eventua</a:t>
            </a:r>
            <a:r>
              <a:rPr sz="7300" b="0" dirty="0">
                <a:solidFill>
                  <a:srgbClr val="535353"/>
                </a:solidFill>
                <a:latin typeface="Bookman Old Style"/>
                <a:cs typeface="Bookman Old Style"/>
              </a:rPr>
              <a:t>l</a:t>
            </a:r>
            <a:r>
              <a:rPr sz="7300" b="0" spc="52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7300" b="0" spc="-5" dirty="0">
                <a:solidFill>
                  <a:srgbClr val="535353"/>
                </a:solidFill>
                <a:latin typeface="Bookman Old Style"/>
                <a:cs typeface="Bookman Old Style"/>
              </a:rPr>
              <a:t>consistency</a:t>
            </a:r>
            <a:r>
              <a:rPr sz="7300" b="0" dirty="0">
                <a:solidFill>
                  <a:srgbClr val="535353"/>
                </a:solidFill>
                <a:latin typeface="Bookman Old Style"/>
                <a:cs typeface="Bookman Old Style"/>
              </a:rPr>
              <a:t>,</a:t>
            </a:r>
            <a:r>
              <a:rPr sz="7300" b="0" spc="52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7300" b="0" spc="-5" dirty="0">
                <a:solidFill>
                  <a:srgbClr val="535353"/>
                </a:solidFill>
                <a:latin typeface="Bookman Old Style"/>
                <a:cs typeface="Bookman Old Style"/>
              </a:rPr>
              <a:t>events</a:t>
            </a:r>
            <a:r>
              <a:rPr sz="7300" b="0" dirty="0">
                <a:solidFill>
                  <a:srgbClr val="535353"/>
                </a:solidFill>
                <a:latin typeface="Bookman Old Style"/>
                <a:cs typeface="Bookman Old Style"/>
              </a:rPr>
              <a:t>,</a:t>
            </a:r>
            <a:r>
              <a:rPr sz="7300" b="0" spc="52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7300" b="0" dirty="0">
                <a:solidFill>
                  <a:srgbClr val="535353"/>
                </a:solidFill>
                <a:latin typeface="Bookman Old Style"/>
                <a:cs typeface="Bookman Old Style"/>
              </a:rPr>
              <a:t>&amp;</a:t>
            </a:r>
            <a:r>
              <a:rPr sz="7300" b="0" spc="52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7300" b="0" dirty="0">
                <a:solidFill>
                  <a:srgbClr val="535353"/>
                </a:solidFill>
                <a:latin typeface="Bookman Old Style"/>
                <a:cs typeface="Bookman Old Style"/>
              </a:rPr>
              <a:t>reports</a:t>
            </a:r>
            <a:endParaRPr sz="73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5239" y="943812"/>
            <a:ext cx="12933620" cy="8699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301" rIns="0" bIns="0" rtlCol="0">
            <a:spAutoFit/>
          </a:bodyPr>
          <a:lstStyle/>
          <a:p>
            <a:pPr marL="2035810">
              <a:lnSpc>
                <a:spcPct val="100000"/>
              </a:lnSpc>
            </a:pP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eventua</a:t>
            </a:r>
            <a:r>
              <a:rPr sz="7650" b="1" dirty="0">
                <a:solidFill>
                  <a:srgbClr val="6A4380"/>
                </a:solidFill>
                <a:latin typeface="Arial"/>
                <a:cs typeface="Arial"/>
              </a:rPr>
              <a:t>l</a:t>
            </a:r>
            <a:r>
              <a:rPr sz="7650" b="1" spc="229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7650" b="1" spc="-5" dirty="0">
                <a:solidFill>
                  <a:srgbClr val="6A4380"/>
                </a:solidFill>
                <a:latin typeface="Arial"/>
                <a:cs typeface="Arial"/>
              </a:rPr>
              <a:t>consistency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5297" y="2385386"/>
            <a:ext cx="7332894" cy="6538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8672" y="10148542"/>
            <a:ext cx="14224635" cy="46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u="heavy" dirty="0">
                <a:solidFill>
                  <a:srgbClr val="0000FF"/>
                </a:solidFill>
                <a:latin typeface="Palatino Linotype"/>
                <a:cs typeface="Palatino Linotype"/>
                <a:hlinkClick r:id="rId4"/>
              </a:rPr>
              <a:t>http://www.allthingsdistributed.com/2008/12/eventually_consistent.html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25989" y="2977919"/>
            <a:ext cx="6469876" cy="5455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3684" y="3348011"/>
            <a:ext cx="6250540" cy="48147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63522" y="3610610"/>
            <a:ext cx="5949315" cy="4277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36195" algn="ctr">
              <a:lnSpc>
                <a:spcPct val="100699"/>
              </a:lnSpc>
            </a:pPr>
            <a:r>
              <a:rPr sz="4750" spc="-70" dirty="0">
                <a:solidFill>
                  <a:srgbClr val="535353"/>
                </a:solidFill>
                <a:latin typeface="Palatino Linotype"/>
                <a:cs typeface="Palatino Linotype"/>
              </a:rPr>
              <a:t>“Building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15" dirty="0">
                <a:solidFill>
                  <a:srgbClr val="535353"/>
                </a:solidFill>
                <a:latin typeface="Palatino Linotype"/>
                <a:cs typeface="Palatino Linotype"/>
              </a:rPr>
              <a:t>reliable</a:t>
            </a:r>
            <a:r>
              <a:rPr sz="4750" spc="1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-25" dirty="0">
                <a:solidFill>
                  <a:srgbClr val="535353"/>
                </a:solidFill>
                <a:latin typeface="Palatino Linotype"/>
                <a:cs typeface="Palatino Linotype"/>
              </a:rPr>
              <a:t>distributed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dirty="0">
                <a:solidFill>
                  <a:srgbClr val="535353"/>
                </a:solidFill>
                <a:latin typeface="Palatino Linotype"/>
                <a:cs typeface="Palatino Linotype"/>
              </a:rPr>
              <a:t>systems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55" dirty="0">
                <a:solidFill>
                  <a:srgbClr val="535353"/>
                </a:solidFill>
                <a:latin typeface="Palatino Linotype"/>
                <a:cs typeface="Palatino Linotype"/>
              </a:rPr>
              <a:t>at</a:t>
            </a:r>
            <a:r>
              <a:rPr sz="4750" spc="3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95" dirty="0">
                <a:solidFill>
                  <a:srgbClr val="535353"/>
                </a:solidFill>
                <a:latin typeface="Palatino Linotype"/>
                <a:cs typeface="Palatino Linotype"/>
              </a:rPr>
              <a:t>a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-130" dirty="0">
                <a:solidFill>
                  <a:srgbClr val="535353"/>
                </a:solidFill>
                <a:latin typeface="Palatino Linotype"/>
                <a:cs typeface="Palatino Linotype"/>
              </a:rPr>
              <a:t>worldwide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80" dirty="0">
                <a:solidFill>
                  <a:srgbClr val="535353"/>
                </a:solidFill>
                <a:latin typeface="Palatino Linotype"/>
                <a:cs typeface="Palatino Linotype"/>
              </a:rPr>
              <a:t>scale</a:t>
            </a:r>
            <a:r>
              <a:rPr sz="4750" spc="45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25" dirty="0">
                <a:solidFill>
                  <a:srgbClr val="535353"/>
                </a:solidFill>
                <a:latin typeface="Palatino Linotype"/>
                <a:cs typeface="Palatino Linotype"/>
              </a:rPr>
              <a:t>demands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20" dirty="0">
                <a:solidFill>
                  <a:srgbClr val="535353"/>
                </a:solidFill>
                <a:latin typeface="Palatino Linotype"/>
                <a:cs typeface="Palatino Linotype"/>
              </a:rPr>
              <a:t>trade-offs</a:t>
            </a:r>
            <a:r>
              <a:rPr sz="4750" spc="1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100" dirty="0">
                <a:solidFill>
                  <a:srgbClr val="535353"/>
                </a:solidFill>
                <a:latin typeface="Palatino Linotype"/>
                <a:cs typeface="Palatino Linotype"/>
              </a:rPr>
              <a:t>between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20" dirty="0">
                <a:solidFill>
                  <a:srgbClr val="535353"/>
                </a:solidFill>
                <a:latin typeface="Palatino Linotype"/>
                <a:cs typeface="Palatino Linotype"/>
              </a:rPr>
              <a:t>consistency</a:t>
            </a:r>
            <a:r>
              <a:rPr sz="4750" spc="1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dirty="0">
                <a:solidFill>
                  <a:srgbClr val="535353"/>
                </a:solidFill>
                <a:latin typeface="Palatino Linotype"/>
                <a:cs typeface="Palatino Linotype"/>
              </a:rPr>
              <a:t>and</a:t>
            </a:r>
            <a:r>
              <a:rPr sz="4750" spc="14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4750" spc="-80" dirty="0">
                <a:solidFill>
                  <a:srgbClr val="535353"/>
                </a:solidFill>
                <a:latin typeface="Palatino Linotype"/>
                <a:cs typeface="Palatino Linotype"/>
              </a:rPr>
              <a:t>availability.”</a:t>
            </a:r>
            <a:endParaRPr sz="47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7676" y="2744247"/>
            <a:ext cx="15396422" cy="8564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12560" y="3061196"/>
            <a:ext cx="4391660" cy="7536180"/>
          </a:xfrm>
          <a:custGeom>
            <a:avLst/>
            <a:gdLst/>
            <a:ahLst/>
            <a:cxnLst/>
            <a:rect l="l" t="t" r="r" b="b"/>
            <a:pathLst>
              <a:path w="4391659" h="7536180">
                <a:moveTo>
                  <a:pt x="0" y="7535921"/>
                </a:moveTo>
                <a:lnTo>
                  <a:pt x="4391540" y="7535921"/>
                </a:lnTo>
                <a:lnTo>
                  <a:pt x="4391540" y="0"/>
                </a:lnTo>
                <a:lnTo>
                  <a:pt x="0" y="0"/>
                </a:lnTo>
                <a:lnTo>
                  <a:pt x="0" y="75359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67870" y="6045657"/>
            <a:ext cx="4394835" cy="1567180"/>
          </a:xfrm>
          <a:custGeom>
            <a:avLst/>
            <a:gdLst/>
            <a:ahLst/>
            <a:cxnLst/>
            <a:rect l="l" t="t" r="r" b="b"/>
            <a:pathLst>
              <a:path w="4394834" h="1567179">
                <a:moveTo>
                  <a:pt x="0" y="1567011"/>
                </a:moveTo>
                <a:lnTo>
                  <a:pt x="4394756" y="1567011"/>
                </a:lnTo>
                <a:lnTo>
                  <a:pt x="4394756" y="0"/>
                </a:lnTo>
                <a:lnTo>
                  <a:pt x="0" y="0"/>
                </a:lnTo>
                <a:lnTo>
                  <a:pt x="0" y="15670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47397" y="701717"/>
            <a:ext cx="341249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CQRS</a:t>
            </a:r>
            <a:endParaRPr sz="9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358" y="3514066"/>
            <a:ext cx="17983368" cy="6811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40" y="484509"/>
            <a:ext cx="8836002" cy="2848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02881" y="2577828"/>
            <a:ext cx="6889115" cy="560070"/>
          </a:xfrm>
          <a:custGeom>
            <a:avLst/>
            <a:gdLst/>
            <a:ahLst/>
            <a:cxnLst/>
            <a:rect l="l" t="t" r="r" b="b"/>
            <a:pathLst>
              <a:path w="6889115" h="560069">
                <a:moveTo>
                  <a:pt x="0" y="559969"/>
                </a:moveTo>
                <a:lnTo>
                  <a:pt x="6888795" y="559969"/>
                </a:lnTo>
                <a:lnTo>
                  <a:pt x="6888795" y="0"/>
                </a:lnTo>
                <a:lnTo>
                  <a:pt x="0" y="0"/>
                </a:lnTo>
                <a:lnTo>
                  <a:pt x="0" y="559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47397" y="701717"/>
            <a:ext cx="341249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CQRS</a:t>
            </a:r>
            <a:endParaRPr sz="9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740" y="484509"/>
            <a:ext cx="8836002" cy="284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2881" y="2577828"/>
            <a:ext cx="6889115" cy="560070"/>
          </a:xfrm>
          <a:custGeom>
            <a:avLst/>
            <a:gdLst/>
            <a:ahLst/>
            <a:cxnLst/>
            <a:rect l="l" t="t" r="r" b="b"/>
            <a:pathLst>
              <a:path w="6889115" h="560069">
                <a:moveTo>
                  <a:pt x="0" y="559969"/>
                </a:moveTo>
                <a:lnTo>
                  <a:pt x="6888795" y="559969"/>
                </a:lnTo>
                <a:lnTo>
                  <a:pt x="6888795" y="0"/>
                </a:lnTo>
                <a:lnTo>
                  <a:pt x="0" y="0"/>
                </a:lnTo>
                <a:lnTo>
                  <a:pt x="0" y="559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37555" y="4259329"/>
            <a:ext cx="1123124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Mediato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r</a:t>
            </a:r>
            <a:r>
              <a:rPr sz="9200" b="1" spc="265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dirty="0">
                <a:solidFill>
                  <a:srgbClr val="6A4380"/>
                </a:solidFill>
                <a:latin typeface="Arial"/>
                <a:cs typeface="Arial"/>
              </a:rPr>
              <a:t>or</a:t>
            </a:r>
            <a:r>
              <a:rPr sz="9200" b="1" spc="260" dirty="0">
                <a:solidFill>
                  <a:srgbClr val="6A4380"/>
                </a:solidFill>
                <a:latin typeface="Times New Roman"/>
                <a:cs typeface="Times New Roman"/>
              </a:rPr>
              <a:t> </a:t>
            </a:r>
            <a:r>
              <a:rPr sz="9200" b="1" spc="-5" dirty="0">
                <a:solidFill>
                  <a:srgbClr val="6A4380"/>
                </a:solidFill>
                <a:latin typeface="Arial"/>
                <a:cs typeface="Arial"/>
              </a:rPr>
              <a:t>Broker?</a:t>
            </a:r>
            <a:endParaRPr sz="9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033" y="5"/>
            <a:ext cx="18162018" cy="11034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62662" y="4242430"/>
            <a:ext cx="15204856" cy="1569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76396" y="3745519"/>
            <a:ext cx="8567085" cy="2597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0449" y="4142550"/>
            <a:ext cx="15048865" cy="1414145"/>
          </a:xfrm>
          <a:custGeom>
            <a:avLst/>
            <a:gdLst/>
            <a:ahLst/>
            <a:cxnLst/>
            <a:rect l="l" t="t" r="r" b="b"/>
            <a:pathLst>
              <a:path w="15048865" h="1414145">
                <a:moveTo>
                  <a:pt x="0" y="1413569"/>
                </a:moveTo>
                <a:lnTo>
                  <a:pt x="15048420" y="1413569"/>
                </a:lnTo>
                <a:lnTo>
                  <a:pt x="15048420" y="0"/>
                </a:lnTo>
                <a:lnTo>
                  <a:pt x="0" y="0"/>
                </a:lnTo>
                <a:lnTo>
                  <a:pt x="0" y="14135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80033" y="3842207"/>
            <a:ext cx="8394065" cy="2182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4255" marR="5080" indent="-1012190">
              <a:lnSpc>
                <a:spcPts val="9230"/>
              </a:lnSpc>
            </a:pPr>
            <a:r>
              <a:rPr sz="7750" dirty="0">
                <a:solidFill>
                  <a:srgbClr val="535353"/>
                </a:solidFill>
                <a:latin typeface="Arial"/>
                <a:cs typeface="Arial"/>
              </a:rPr>
              <a:t>sERviCe-oRieNtEd</a:t>
            </a:r>
            <a:r>
              <a:rPr sz="7750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535353"/>
                </a:solidFill>
                <a:latin typeface="Arial"/>
                <a:cs typeface="Arial"/>
              </a:rPr>
              <a:t>ArcHiTeCtuRe</a:t>
            </a:r>
            <a:endParaRPr sz="7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561" y="483176"/>
            <a:ext cx="4516561" cy="4513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934" y="474549"/>
            <a:ext cx="4193733" cy="417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198" y="87943"/>
            <a:ext cx="5142230" cy="921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77825" algn="ctr">
              <a:lnSpc>
                <a:spcPts val="3960"/>
              </a:lnSpc>
            </a:pPr>
            <a:r>
              <a:rPr sz="3300" spc="-15" dirty="0">
                <a:latin typeface="Arial"/>
                <a:cs typeface="Arial"/>
              </a:rPr>
              <a:t>“Big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15" dirty="0">
                <a:latin typeface="Arial"/>
                <a:cs typeface="Arial"/>
              </a:rPr>
              <a:t>Ball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5" dirty="0">
                <a:latin typeface="Arial"/>
                <a:cs typeface="Arial"/>
              </a:rPr>
              <a:t>o</a:t>
            </a:r>
            <a:r>
              <a:rPr sz="3300" spc="-10" dirty="0">
                <a:latin typeface="Arial"/>
                <a:cs typeface="Arial"/>
              </a:rPr>
              <a:t>f</a:t>
            </a:r>
            <a:r>
              <a:rPr sz="3300" spc="90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Mud”</a:t>
            </a:r>
            <a:endParaRPr sz="3300">
              <a:latin typeface="Arial"/>
              <a:cs typeface="Arial"/>
            </a:endParaRPr>
          </a:p>
          <a:p>
            <a:pPr marR="376555" algn="ctr">
              <a:lnSpc>
                <a:spcPct val="100000"/>
              </a:lnSpc>
            </a:pPr>
            <a:r>
              <a:rPr sz="1650" spc="-15" dirty="0">
                <a:latin typeface="Arial"/>
                <a:cs typeface="Arial"/>
              </a:rPr>
              <a:t>https://en.wikipedia.org/wiki/Big_ball_of_mud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06564" y="5753665"/>
            <a:ext cx="1703136" cy="1706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2094" y="5734116"/>
            <a:ext cx="1382890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1831" y="4674215"/>
            <a:ext cx="1076026" cy="1795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7883" y="549796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296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4410" y="2758584"/>
            <a:ext cx="5016877" cy="46330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1783" y="2737374"/>
            <a:ext cx="4693729" cy="4311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78273" y="8149013"/>
            <a:ext cx="1706564" cy="17065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4991" y="8129869"/>
            <a:ext cx="1382885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00796" y="789369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21580" y="2546511"/>
            <a:ext cx="5142230" cy="8762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2875" marR="1771014" indent="-377190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unstructured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monolith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900075" y="619224"/>
            <a:ext cx="5557928" cy="1950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51290" y="3522788"/>
            <a:ext cx="1706564" cy="1706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161660" y="3593884"/>
            <a:ext cx="1382885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421405" y="2535850"/>
            <a:ext cx="1076026" cy="17922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853090" y="2514721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727439" y="335771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33191" y="4336906"/>
            <a:ext cx="4235556" cy="3890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25715" y="9283296"/>
            <a:ext cx="1459831" cy="145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464139" y="9300726"/>
            <a:ext cx="1382885" cy="1384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155595" y="8221547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9944" y="906455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436429" y="2625635"/>
            <a:ext cx="2212340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8305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layered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architecture</a:t>
            </a:r>
            <a:endParaRPr sz="3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93741" y="10275671"/>
            <a:ext cx="699897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" algn="ctr">
              <a:lnSpc>
                <a:spcPct val="100000"/>
              </a:lnSpc>
            </a:pPr>
            <a:r>
              <a:rPr sz="3300" spc="-20" dirty="0">
                <a:latin typeface="Arial"/>
                <a:cs typeface="Arial"/>
              </a:rPr>
              <a:t>modular</a:t>
            </a:r>
            <a:r>
              <a:rPr sz="3300" spc="8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monolith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50" dirty="0">
                <a:latin typeface="Arial"/>
                <a:cs typeface="Arial"/>
                <a:hlinkClick r:id="rId16"/>
              </a:rPr>
              <a:t>http://www.codingthearchitecture.com/presentations/sa2015-modular-monoliths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198" y="87943"/>
            <a:ext cx="5142230" cy="9215120"/>
          </a:xfrm>
          <a:custGeom>
            <a:avLst/>
            <a:gdLst/>
            <a:ahLst/>
            <a:cxnLst/>
            <a:rect l="l" t="t" r="r" b="b"/>
            <a:pathLst>
              <a:path w="5142230" h="9215120">
                <a:moveTo>
                  <a:pt x="0" y="9214688"/>
                </a:moveTo>
                <a:lnTo>
                  <a:pt x="5141824" y="9214688"/>
                </a:lnTo>
                <a:lnTo>
                  <a:pt x="5141824" y="0"/>
                </a:lnTo>
                <a:lnTo>
                  <a:pt x="0" y="0"/>
                </a:lnTo>
                <a:lnTo>
                  <a:pt x="0" y="92146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21580" y="2546511"/>
            <a:ext cx="5142230" cy="8762365"/>
          </a:xfrm>
          <a:custGeom>
            <a:avLst/>
            <a:gdLst/>
            <a:ahLst/>
            <a:cxnLst/>
            <a:rect l="l" t="t" r="r" b="b"/>
            <a:pathLst>
              <a:path w="5142230" h="8762365">
                <a:moveTo>
                  <a:pt x="0" y="8762044"/>
                </a:moveTo>
                <a:lnTo>
                  <a:pt x="5141824" y="8762044"/>
                </a:lnTo>
                <a:lnTo>
                  <a:pt x="5141824" y="0"/>
                </a:lnTo>
                <a:lnTo>
                  <a:pt x="0" y="0"/>
                </a:lnTo>
                <a:lnTo>
                  <a:pt x="0" y="8762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005" rIns="0" bIns="0" rtlCol="0">
            <a:spAutoFit/>
          </a:bodyPr>
          <a:lstStyle/>
          <a:p>
            <a:pPr marL="5067935">
              <a:lnSpc>
                <a:spcPct val="100000"/>
              </a:lnSpc>
            </a:pPr>
            <a:r>
              <a:rPr sz="6100" spc="-5" dirty="0">
                <a:solidFill>
                  <a:srgbClr val="444444"/>
                </a:solidFill>
              </a:rPr>
              <a:t>monoliths</a:t>
            </a:r>
            <a:endParaRPr sz="61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5066" y="659907"/>
            <a:ext cx="11459210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b="0" spc="-5" dirty="0">
                <a:solidFill>
                  <a:srgbClr val="535353"/>
                </a:solidFill>
                <a:latin typeface="Bookman Old Style"/>
                <a:cs typeface="Bookman Old Style"/>
              </a:rPr>
              <a:t>service-oriente</a:t>
            </a:r>
            <a:r>
              <a:rPr sz="6400" b="0" dirty="0">
                <a:solidFill>
                  <a:srgbClr val="535353"/>
                </a:solidFill>
                <a:latin typeface="Bookman Old Style"/>
                <a:cs typeface="Bookman Old Style"/>
              </a:rPr>
              <a:t>d</a:t>
            </a:r>
            <a:r>
              <a:rPr sz="6400" b="0" spc="459" dirty="0">
                <a:solidFill>
                  <a:srgbClr val="535353"/>
                </a:solidFill>
                <a:latin typeface="Times New Roman"/>
                <a:cs typeface="Times New Roman"/>
              </a:rPr>
              <a:t> </a:t>
            </a:r>
            <a:r>
              <a:rPr sz="6400" b="0" spc="-5" dirty="0">
                <a:solidFill>
                  <a:srgbClr val="535353"/>
                </a:solidFill>
                <a:latin typeface="Bookman Old Style"/>
                <a:cs typeface="Bookman Old Style"/>
              </a:rPr>
              <a:t>architecture</a:t>
            </a:r>
            <a:endParaRPr sz="64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03272" y="2017270"/>
            <a:ext cx="5654277" cy="3458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57442" y="2574321"/>
            <a:ext cx="2682875" cy="549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70" dirty="0">
                <a:solidFill>
                  <a:srgbClr val="444444"/>
                </a:solidFill>
                <a:latin typeface="Palatino Linotype"/>
                <a:cs typeface="Palatino Linotype"/>
              </a:rPr>
              <a:t>abstraction</a:t>
            </a:r>
            <a:endParaRPr sz="4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4103272" y="2017270"/>
            <a:ext cx="5654277" cy="3458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55352" y="2574321"/>
            <a:ext cx="4177665" cy="143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>
              <a:lnSpc>
                <a:spcPct val="141400"/>
              </a:lnSpc>
            </a:pPr>
            <a:r>
              <a:rPr sz="4100" spc="70" dirty="0">
                <a:solidFill>
                  <a:srgbClr val="444444"/>
                </a:solidFill>
                <a:latin typeface="Palatino Linotype"/>
                <a:cs typeface="Palatino Linotype"/>
              </a:rPr>
              <a:t>abstraction</a:t>
            </a:r>
            <a:r>
              <a:rPr sz="4100" spc="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service</a:t>
            </a:r>
            <a:r>
              <a:rPr sz="4100" spc="1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taxonomy</a:t>
            </a:r>
            <a:endParaRPr sz="4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4103272" y="2017270"/>
            <a:ext cx="5654277" cy="3458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55352" y="2574321"/>
            <a:ext cx="4177665" cy="2315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>
              <a:lnSpc>
                <a:spcPct val="141400"/>
              </a:lnSpc>
            </a:pPr>
            <a:r>
              <a:rPr sz="4100" spc="70" dirty="0">
                <a:solidFill>
                  <a:srgbClr val="444444"/>
                </a:solidFill>
                <a:latin typeface="Palatino Linotype"/>
                <a:cs typeface="Palatino Linotype"/>
              </a:rPr>
              <a:t>abstraction</a:t>
            </a:r>
            <a:r>
              <a:rPr sz="4100" spc="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service</a:t>
            </a:r>
            <a:r>
              <a:rPr sz="4100" spc="1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taxonomy</a:t>
            </a:r>
            <a:r>
              <a:rPr sz="4100" spc="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40" dirty="0">
                <a:solidFill>
                  <a:srgbClr val="444444"/>
                </a:solidFill>
                <a:latin typeface="Palatino Linotype"/>
                <a:cs typeface="Palatino Linotype"/>
              </a:rPr>
              <a:t>shared</a:t>
            </a:r>
            <a:r>
              <a:rPr sz="4100" spc="1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75" dirty="0">
                <a:solidFill>
                  <a:srgbClr val="444444"/>
                </a:solidFill>
                <a:latin typeface="Palatino Linotype"/>
                <a:cs typeface="Palatino Linotype"/>
              </a:rPr>
              <a:t>resources</a:t>
            </a:r>
            <a:endParaRPr sz="4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4103272" y="2017270"/>
            <a:ext cx="5654277" cy="3458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55352" y="2574321"/>
            <a:ext cx="4177665" cy="324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>
              <a:lnSpc>
                <a:spcPct val="143700"/>
              </a:lnSpc>
            </a:pPr>
            <a:r>
              <a:rPr sz="4100" spc="70" dirty="0">
                <a:solidFill>
                  <a:srgbClr val="444444"/>
                </a:solidFill>
                <a:latin typeface="Palatino Linotype"/>
                <a:cs typeface="Palatino Linotype"/>
              </a:rPr>
              <a:t>abstraction</a:t>
            </a:r>
            <a:r>
              <a:rPr sz="4100" spc="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service</a:t>
            </a:r>
            <a:r>
              <a:rPr sz="4100" spc="1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taxonomy</a:t>
            </a:r>
            <a:r>
              <a:rPr sz="4100" spc="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40" dirty="0">
                <a:solidFill>
                  <a:srgbClr val="444444"/>
                </a:solidFill>
                <a:latin typeface="Palatino Linotype"/>
                <a:cs typeface="Palatino Linotype"/>
              </a:rPr>
              <a:t>shared</a:t>
            </a:r>
            <a:r>
              <a:rPr sz="4100" spc="1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75" dirty="0">
                <a:solidFill>
                  <a:srgbClr val="444444"/>
                </a:solidFill>
                <a:latin typeface="Palatino Linotype"/>
                <a:cs typeface="Palatino Linotype"/>
              </a:rPr>
              <a:t>resources</a:t>
            </a:r>
            <a:r>
              <a:rPr sz="4100" spc="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-25" dirty="0">
                <a:solidFill>
                  <a:srgbClr val="444444"/>
                </a:solidFill>
                <a:latin typeface="Palatino Linotype"/>
                <a:cs typeface="Palatino Linotype"/>
              </a:rPr>
              <a:t>middleware</a:t>
            </a:r>
            <a:endParaRPr sz="4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4103272" y="2017270"/>
            <a:ext cx="5654277" cy="3458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55352" y="2574321"/>
            <a:ext cx="4177665" cy="417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>
              <a:lnSpc>
                <a:spcPct val="144900"/>
              </a:lnSpc>
            </a:pPr>
            <a:r>
              <a:rPr sz="4100" spc="70" dirty="0">
                <a:solidFill>
                  <a:srgbClr val="444444"/>
                </a:solidFill>
                <a:latin typeface="Palatino Linotype"/>
                <a:cs typeface="Palatino Linotype"/>
              </a:rPr>
              <a:t>abstraction</a:t>
            </a:r>
            <a:r>
              <a:rPr sz="4100" spc="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service</a:t>
            </a:r>
            <a:r>
              <a:rPr sz="4100" spc="1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taxonomy</a:t>
            </a:r>
            <a:r>
              <a:rPr sz="4100" spc="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40" dirty="0">
                <a:solidFill>
                  <a:srgbClr val="444444"/>
                </a:solidFill>
                <a:latin typeface="Palatino Linotype"/>
                <a:cs typeface="Palatino Linotype"/>
              </a:rPr>
              <a:t>shared</a:t>
            </a:r>
            <a:r>
              <a:rPr sz="4100" spc="1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75" dirty="0">
                <a:solidFill>
                  <a:srgbClr val="444444"/>
                </a:solidFill>
                <a:latin typeface="Palatino Linotype"/>
                <a:cs typeface="Palatino Linotype"/>
              </a:rPr>
              <a:t>resources</a:t>
            </a:r>
            <a:r>
              <a:rPr sz="4100" spc="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-25" dirty="0">
                <a:solidFill>
                  <a:srgbClr val="444444"/>
                </a:solidFill>
                <a:latin typeface="Palatino Linotype"/>
                <a:cs typeface="Palatino Linotype"/>
              </a:rPr>
              <a:t>middleware</a:t>
            </a:r>
            <a:r>
              <a:rPr sz="4100" spc="-1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41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interoperability</a:t>
            </a:r>
            <a:endParaRPr sz="41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18733" y="4434536"/>
            <a:ext cx="7206615" cy="201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3933190" marR="5080" indent="-266700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98971" y="3855388"/>
            <a:ext cx="0" cy="1094105"/>
          </a:xfrm>
          <a:custGeom>
            <a:avLst/>
            <a:gdLst/>
            <a:ahLst/>
            <a:cxnLst/>
            <a:rect l="l" t="t" r="r" b="b"/>
            <a:pathLst>
              <a:path h="1094104">
                <a:moveTo>
                  <a:pt x="0" y="0"/>
                </a:moveTo>
                <a:lnTo>
                  <a:pt x="0" y="109396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33901" y="4486607"/>
            <a:ext cx="3709035" cy="0"/>
          </a:xfrm>
          <a:custGeom>
            <a:avLst/>
            <a:gdLst/>
            <a:ahLst/>
            <a:cxnLst/>
            <a:rect l="l" t="t" r="r" b="b"/>
            <a:pathLst>
              <a:path w="3709034">
                <a:moveTo>
                  <a:pt x="3709030" y="0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82272" y="4467558"/>
            <a:ext cx="0" cy="485140"/>
          </a:xfrm>
          <a:custGeom>
            <a:avLst/>
            <a:gdLst/>
            <a:ahLst/>
            <a:cxnLst/>
            <a:rect l="l" t="t" r="r" b="b"/>
            <a:pathLst>
              <a:path h="485139">
                <a:moveTo>
                  <a:pt x="0" y="0"/>
                </a:moveTo>
                <a:lnTo>
                  <a:pt x="0" y="48468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822853" y="3851066"/>
            <a:ext cx="0" cy="662940"/>
          </a:xfrm>
          <a:custGeom>
            <a:avLst/>
            <a:gdLst/>
            <a:ahLst/>
            <a:cxnLst/>
            <a:rect l="l" t="t" r="r" b="b"/>
            <a:pathLst>
              <a:path h="662939">
                <a:moveTo>
                  <a:pt x="0" y="662605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56392" y="3838878"/>
            <a:ext cx="0" cy="645795"/>
          </a:xfrm>
          <a:custGeom>
            <a:avLst/>
            <a:gdLst/>
            <a:ahLst/>
            <a:cxnLst/>
            <a:rect l="l" t="t" r="r" b="b"/>
            <a:pathLst>
              <a:path h="645795">
                <a:moveTo>
                  <a:pt x="0" y="64559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98670" y="6663227"/>
            <a:ext cx="0" cy="1082040"/>
          </a:xfrm>
          <a:custGeom>
            <a:avLst/>
            <a:gdLst/>
            <a:ahLst/>
            <a:cxnLst/>
            <a:rect l="l" t="t" r="r" b="b"/>
            <a:pathLst>
              <a:path h="1082040">
                <a:moveTo>
                  <a:pt x="0" y="0"/>
                </a:moveTo>
                <a:lnTo>
                  <a:pt x="0" y="1081525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73004" y="7097300"/>
            <a:ext cx="3709670" cy="0"/>
          </a:xfrm>
          <a:custGeom>
            <a:avLst/>
            <a:gdLst/>
            <a:ahLst/>
            <a:cxnLst/>
            <a:rect l="l" t="t" r="r" b="b"/>
            <a:pathLst>
              <a:path w="3709669">
                <a:moveTo>
                  <a:pt x="3709055" y="0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6426" y="6634252"/>
            <a:ext cx="0" cy="483234"/>
          </a:xfrm>
          <a:custGeom>
            <a:avLst/>
            <a:gdLst/>
            <a:ahLst/>
            <a:cxnLst/>
            <a:rect l="l" t="t" r="r" b="b"/>
            <a:pathLst>
              <a:path h="483234">
                <a:moveTo>
                  <a:pt x="0" y="0"/>
                </a:moveTo>
                <a:lnTo>
                  <a:pt x="0" y="48272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867032" y="7089560"/>
            <a:ext cx="0" cy="664210"/>
          </a:xfrm>
          <a:custGeom>
            <a:avLst/>
            <a:gdLst/>
            <a:ahLst/>
            <a:cxnLst/>
            <a:rect l="l" t="t" r="r" b="b"/>
            <a:pathLst>
              <a:path h="664209">
                <a:moveTo>
                  <a:pt x="0" y="66391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00571" y="7098607"/>
            <a:ext cx="0" cy="632460"/>
          </a:xfrm>
          <a:custGeom>
            <a:avLst/>
            <a:gdLst/>
            <a:ahLst/>
            <a:cxnLst/>
            <a:rect l="l" t="t" r="r" b="b"/>
            <a:pathLst>
              <a:path h="632459">
                <a:moveTo>
                  <a:pt x="0" y="631871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989316" y="8574951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920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10700678" y="9204941"/>
            <a:ext cx="378079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732118" y="9387946"/>
            <a:ext cx="694690" cy="0"/>
          </a:xfrm>
          <a:custGeom>
            <a:avLst/>
            <a:gdLst/>
            <a:ahLst/>
            <a:cxnLst/>
            <a:rect l="l" t="t" r="r" b="b"/>
            <a:pathLst>
              <a:path w="694690">
                <a:moveTo>
                  <a:pt x="0" y="0"/>
                </a:moveTo>
                <a:lnTo>
                  <a:pt x="694646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129510" y="8567412"/>
            <a:ext cx="0" cy="368300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0"/>
                </a:moveTo>
                <a:lnTo>
                  <a:pt x="0" y="36825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14953871" y="9253618"/>
            <a:ext cx="21780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808796" y="3798961"/>
            <a:ext cx="12457430" cy="667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2325">
              <a:lnSpc>
                <a:spcPct val="100000"/>
              </a:lnSpc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476750" marR="444563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895350">
              <a:lnSpc>
                <a:spcPct val="100000"/>
              </a:lnSpc>
              <a:spcBef>
                <a:spcPts val="2170"/>
              </a:spcBef>
              <a:tabLst>
                <a:tab pos="5243830" algn="l"/>
                <a:tab pos="6348095" algn="l"/>
                <a:tab pos="7452359" algn="l"/>
                <a:tab pos="8615680" algn="l"/>
                <a:tab pos="9719945" algn="l"/>
                <a:tab pos="10824845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73455">
              <a:lnSpc>
                <a:spcPct val="100000"/>
              </a:lnSpc>
              <a:spcBef>
                <a:spcPts val="2075"/>
              </a:spcBef>
              <a:tabLst>
                <a:tab pos="4879975" algn="l"/>
                <a:tab pos="6904355" algn="l"/>
                <a:tab pos="1115758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08796" y="3798961"/>
            <a:ext cx="353695" cy="6670675"/>
          </a:xfrm>
          <a:custGeom>
            <a:avLst/>
            <a:gdLst/>
            <a:ahLst/>
            <a:cxnLst/>
            <a:rect l="l" t="t" r="r" b="b"/>
            <a:pathLst>
              <a:path w="353695" h="6670675">
                <a:moveTo>
                  <a:pt x="0" y="6670288"/>
                </a:moveTo>
                <a:lnTo>
                  <a:pt x="353379" y="6670288"/>
                </a:lnTo>
                <a:lnTo>
                  <a:pt x="353379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62176" y="3798961"/>
            <a:ext cx="12133580" cy="6670675"/>
          </a:xfrm>
          <a:custGeom>
            <a:avLst/>
            <a:gdLst/>
            <a:ahLst/>
            <a:cxnLst/>
            <a:rect l="l" t="t" r="r" b="b"/>
            <a:pathLst>
              <a:path w="12133580" h="6670675">
                <a:moveTo>
                  <a:pt x="0" y="6670288"/>
                </a:moveTo>
                <a:lnTo>
                  <a:pt x="12133150" y="6670288"/>
                </a:lnTo>
                <a:lnTo>
                  <a:pt x="12133150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808796" y="3798961"/>
            <a:ext cx="12457430" cy="667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2325">
              <a:lnSpc>
                <a:spcPct val="100000"/>
              </a:lnSpc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476750" marR="444563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895350">
              <a:lnSpc>
                <a:spcPct val="100000"/>
              </a:lnSpc>
              <a:spcBef>
                <a:spcPts val="2170"/>
              </a:spcBef>
              <a:tabLst>
                <a:tab pos="5243830" algn="l"/>
                <a:tab pos="6348095" algn="l"/>
                <a:tab pos="7452359" algn="l"/>
                <a:tab pos="8615680" algn="l"/>
                <a:tab pos="9719945" algn="l"/>
                <a:tab pos="10824845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73455">
              <a:lnSpc>
                <a:spcPct val="100000"/>
              </a:lnSpc>
              <a:spcBef>
                <a:spcPts val="2075"/>
              </a:spcBef>
              <a:tabLst>
                <a:tab pos="4879975" algn="l"/>
                <a:tab pos="6904355" algn="l"/>
                <a:tab pos="1115758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08796" y="3798961"/>
            <a:ext cx="353695" cy="6670675"/>
          </a:xfrm>
          <a:custGeom>
            <a:avLst/>
            <a:gdLst/>
            <a:ahLst/>
            <a:cxnLst/>
            <a:rect l="l" t="t" r="r" b="b"/>
            <a:pathLst>
              <a:path w="353695" h="6670675">
                <a:moveTo>
                  <a:pt x="0" y="6670288"/>
                </a:moveTo>
                <a:lnTo>
                  <a:pt x="353379" y="6670288"/>
                </a:lnTo>
                <a:lnTo>
                  <a:pt x="353379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62176" y="3798961"/>
            <a:ext cx="12133580" cy="6670675"/>
          </a:xfrm>
          <a:custGeom>
            <a:avLst/>
            <a:gdLst/>
            <a:ahLst/>
            <a:cxnLst/>
            <a:rect l="l" t="t" r="r" b="b"/>
            <a:pathLst>
              <a:path w="12133580" h="6670675">
                <a:moveTo>
                  <a:pt x="0" y="6670288"/>
                </a:moveTo>
                <a:lnTo>
                  <a:pt x="12133150" y="6670288"/>
                </a:lnTo>
                <a:lnTo>
                  <a:pt x="12133150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13052462" y="4366890"/>
            <a:ext cx="313309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808796" y="3798961"/>
            <a:ext cx="12457430" cy="667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2325">
              <a:lnSpc>
                <a:spcPct val="100000"/>
              </a:lnSpc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476750" marR="444563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895350">
              <a:lnSpc>
                <a:spcPct val="100000"/>
              </a:lnSpc>
              <a:spcBef>
                <a:spcPts val="2170"/>
              </a:spcBef>
              <a:tabLst>
                <a:tab pos="5243830" algn="l"/>
                <a:tab pos="6348095" algn="l"/>
                <a:tab pos="7452359" algn="l"/>
                <a:tab pos="8615680" algn="l"/>
                <a:tab pos="9719945" algn="l"/>
                <a:tab pos="10824845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73455">
              <a:lnSpc>
                <a:spcPct val="100000"/>
              </a:lnSpc>
              <a:spcBef>
                <a:spcPts val="2075"/>
              </a:spcBef>
              <a:tabLst>
                <a:tab pos="4879975" algn="l"/>
                <a:tab pos="6904355" algn="l"/>
                <a:tab pos="1115758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08796" y="3798961"/>
            <a:ext cx="353695" cy="6670675"/>
          </a:xfrm>
          <a:custGeom>
            <a:avLst/>
            <a:gdLst/>
            <a:ahLst/>
            <a:cxnLst/>
            <a:rect l="l" t="t" r="r" b="b"/>
            <a:pathLst>
              <a:path w="353695" h="6670675">
                <a:moveTo>
                  <a:pt x="0" y="6670288"/>
                </a:moveTo>
                <a:lnTo>
                  <a:pt x="353379" y="6670288"/>
                </a:lnTo>
                <a:lnTo>
                  <a:pt x="353379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62176" y="3798961"/>
            <a:ext cx="12133580" cy="6670675"/>
          </a:xfrm>
          <a:custGeom>
            <a:avLst/>
            <a:gdLst/>
            <a:ahLst/>
            <a:cxnLst/>
            <a:rect l="l" t="t" r="r" b="b"/>
            <a:pathLst>
              <a:path w="12133580" h="6670675">
                <a:moveTo>
                  <a:pt x="0" y="6670288"/>
                </a:moveTo>
                <a:lnTo>
                  <a:pt x="12133150" y="6670288"/>
                </a:lnTo>
                <a:lnTo>
                  <a:pt x="12133150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4619937" y="4443014"/>
            <a:ext cx="172338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05" dirty="0">
                <a:solidFill>
                  <a:srgbClr val="444444"/>
                </a:solidFill>
                <a:latin typeface="Palatino Linotype"/>
                <a:cs typeface="Palatino Linotype"/>
              </a:rPr>
              <a:t>abstract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3052483" y="4366995"/>
            <a:ext cx="313309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2325">
              <a:lnSpc>
                <a:spcPct val="100000"/>
              </a:lnSpc>
            </a:pPr>
            <a:r>
              <a:rPr spc="114" dirty="0"/>
              <a:t>message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45" dirty="0"/>
              <a:t>bus</a:t>
            </a:r>
          </a:p>
          <a:p>
            <a:pPr marL="4476750" marR="444563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/>
              <a:t>process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spc="65" dirty="0"/>
              <a:t>choreographer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30" dirty="0"/>
              <a:t>service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spc="55" dirty="0"/>
              <a:t>orchestrator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895350">
              <a:lnSpc>
                <a:spcPct val="100000"/>
              </a:lnSpc>
              <a:spcBef>
                <a:spcPts val="2170"/>
              </a:spcBef>
              <a:tabLst>
                <a:tab pos="5243830" algn="l"/>
                <a:tab pos="6348095" algn="l"/>
                <a:tab pos="7452359" algn="l"/>
                <a:tab pos="8615680" algn="l"/>
                <a:tab pos="9719945" algn="l"/>
                <a:tab pos="10824845" algn="l"/>
              </a:tabLst>
            </a:pPr>
            <a:r>
              <a:rPr spc="65" dirty="0"/>
              <a:t>enterprise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4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endParaRPr sz="2700" baseline="1697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 baseline="16975">
              <a:latin typeface="Times New Roman"/>
              <a:cs typeface="Times New Roman"/>
            </a:endParaRPr>
          </a:p>
          <a:p>
            <a:pPr marL="973455">
              <a:lnSpc>
                <a:spcPct val="100000"/>
              </a:lnSpc>
              <a:spcBef>
                <a:spcPts val="2075"/>
              </a:spcBef>
              <a:tabLst>
                <a:tab pos="4879975" algn="l"/>
                <a:tab pos="6904355" algn="l"/>
                <a:tab pos="11157585" algn="l"/>
              </a:tabLst>
            </a:pPr>
            <a:r>
              <a:rPr sz="2950" dirty="0"/>
              <a:t>application</a:t>
            </a:r>
            <a:r>
              <a:rPr sz="2950" spc="85" dirty="0">
                <a:latin typeface="Times New Roman"/>
                <a:cs typeface="Times New Roman"/>
              </a:rPr>
              <a:t> </a:t>
            </a:r>
            <a:r>
              <a:rPr sz="2950" spc="35" dirty="0"/>
              <a:t>services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700" spc="-60" baseline="13888" dirty="0"/>
              <a:t>AS</a:t>
            </a:r>
            <a:r>
              <a:rPr sz="2700" baseline="13888" dirty="0">
                <a:latin typeface="Times New Roman"/>
                <a:cs typeface="Times New Roman"/>
              </a:rPr>
              <a:t>	</a:t>
            </a:r>
            <a:r>
              <a:rPr sz="2950" dirty="0"/>
              <a:t>infrastructure</a:t>
            </a:r>
            <a:r>
              <a:rPr sz="2950" spc="85" dirty="0">
                <a:latin typeface="Times New Roman"/>
                <a:cs typeface="Times New Roman"/>
              </a:rPr>
              <a:t> </a:t>
            </a:r>
            <a:r>
              <a:rPr sz="2950" spc="35" dirty="0"/>
              <a:t>services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700" spc="-37" baseline="13888" dirty="0"/>
              <a:t>IS</a:t>
            </a:r>
            <a:endParaRPr sz="2700" baseline="13888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08796" y="3798961"/>
            <a:ext cx="353695" cy="6670675"/>
          </a:xfrm>
          <a:custGeom>
            <a:avLst/>
            <a:gdLst/>
            <a:ahLst/>
            <a:cxnLst/>
            <a:rect l="l" t="t" r="r" b="b"/>
            <a:pathLst>
              <a:path w="353695" h="6670675">
                <a:moveTo>
                  <a:pt x="0" y="6670288"/>
                </a:moveTo>
                <a:lnTo>
                  <a:pt x="353379" y="6670288"/>
                </a:lnTo>
                <a:lnTo>
                  <a:pt x="353379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62176" y="3798961"/>
            <a:ext cx="12133580" cy="6670675"/>
          </a:xfrm>
          <a:custGeom>
            <a:avLst/>
            <a:gdLst/>
            <a:ahLst/>
            <a:cxnLst/>
            <a:rect l="l" t="t" r="r" b="b"/>
            <a:pathLst>
              <a:path w="12133580" h="6670675">
                <a:moveTo>
                  <a:pt x="0" y="6670288"/>
                </a:moveTo>
                <a:lnTo>
                  <a:pt x="12133150" y="6670288"/>
                </a:lnTo>
                <a:lnTo>
                  <a:pt x="12133150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4619937" y="4443014"/>
            <a:ext cx="172338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05" dirty="0">
                <a:solidFill>
                  <a:srgbClr val="444444"/>
                </a:solidFill>
                <a:latin typeface="Palatino Linotype"/>
                <a:cs typeface="Palatino Linotype"/>
              </a:rPr>
              <a:t>abstract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064275" y="4366995"/>
            <a:ext cx="326771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enterprise-level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3052944" y="4366995"/>
            <a:ext cx="313309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8445" y="4111054"/>
            <a:ext cx="5557944" cy="1950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31213" y="7011292"/>
            <a:ext cx="1706564" cy="170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0051" y="7085715"/>
            <a:ext cx="1382885" cy="1384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7861" y="6027807"/>
            <a:ext cx="1076026" cy="17922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82" y="6006552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5831" y="6849542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23781" y="3120784"/>
            <a:ext cx="4235556" cy="3890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07016" y="8056489"/>
            <a:ext cx="1459831" cy="14632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45841" y="8076224"/>
            <a:ext cx="1382860" cy="1384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37271" y="6997056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11620" y="784007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453" y="8596977"/>
            <a:ext cx="2212340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8305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layered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architecture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67014" y="9170789"/>
            <a:ext cx="323786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20" dirty="0">
                <a:latin typeface="Arial"/>
                <a:cs typeface="Arial"/>
              </a:rPr>
              <a:t>modular</a:t>
            </a:r>
            <a:r>
              <a:rPr sz="3300" spc="8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monolith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005" rIns="0" bIns="0" rtlCol="0">
            <a:spAutoFit/>
          </a:bodyPr>
          <a:lstStyle/>
          <a:p>
            <a:pPr marL="5067935">
              <a:lnSpc>
                <a:spcPct val="100000"/>
              </a:lnSpc>
            </a:pPr>
            <a:r>
              <a:rPr sz="6100" spc="-5" dirty="0">
                <a:solidFill>
                  <a:srgbClr val="444444"/>
                </a:solidFill>
              </a:rPr>
              <a:t>monoliths</a:t>
            </a:r>
            <a:endParaRPr sz="61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2325">
              <a:lnSpc>
                <a:spcPct val="100000"/>
              </a:lnSpc>
            </a:pPr>
            <a:r>
              <a:rPr spc="114" dirty="0"/>
              <a:t>message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45" dirty="0"/>
              <a:t>bus</a:t>
            </a:r>
          </a:p>
          <a:p>
            <a:pPr marL="4476750" marR="444563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/>
              <a:t>process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spc="65" dirty="0"/>
              <a:t>choreographer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30" dirty="0"/>
              <a:t>service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spc="55" dirty="0"/>
              <a:t>orchestrator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895350">
              <a:lnSpc>
                <a:spcPct val="100000"/>
              </a:lnSpc>
              <a:spcBef>
                <a:spcPts val="2170"/>
              </a:spcBef>
              <a:tabLst>
                <a:tab pos="5243830" algn="l"/>
                <a:tab pos="6348095" algn="l"/>
                <a:tab pos="7452359" algn="l"/>
                <a:tab pos="8615680" algn="l"/>
                <a:tab pos="9719945" algn="l"/>
                <a:tab pos="10824845" algn="l"/>
              </a:tabLst>
            </a:pPr>
            <a:r>
              <a:rPr spc="65" dirty="0"/>
              <a:t>enterprise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4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endParaRPr sz="2700" baseline="1697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 baseline="16975">
              <a:latin typeface="Times New Roman"/>
              <a:cs typeface="Times New Roman"/>
            </a:endParaRPr>
          </a:p>
          <a:p>
            <a:pPr marL="973455">
              <a:lnSpc>
                <a:spcPct val="100000"/>
              </a:lnSpc>
              <a:spcBef>
                <a:spcPts val="2075"/>
              </a:spcBef>
              <a:tabLst>
                <a:tab pos="4879975" algn="l"/>
                <a:tab pos="6904355" algn="l"/>
                <a:tab pos="11157585" algn="l"/>
              </a:tabLst>
            </a:pPr>
            <a:r>
              <a:rPr sz="2950" dirty="0"/>
              <a:t>application</a:t>
            </a:r>
            <a:r>
              <a:rPr sz="2950" spc="85" dirty="0">
                <a:latin typeface="Times New Roman"/>
                <a:cs typeface="Times New Roman"/>
              </a:rPr>
              <a:t> </a:t>
            </a:r>
            <a:r>
              <a:rPr sz="2950" spc="35" dirty="0"/>
              <a:t>services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700" spc="-60" baseline="13888" dirty="0"/>
              <a:t>AS</a:t>
            </a:r>
            <a:r>
              <a:rPr sz="2700" baseline="13888" dirty="0">
                <a:latin typeface="Times New Roman"/>
                <a:cs typeface="Times New Roman"/>
              </a:rPr>
              <a:t>	</a:t>
            </a:r>
            <a:r>
              <a:rPr sz="2950" dirty="0"/>
              <a:t>infrastructure</a:t>
            </a:r>
            <a:r>
              <a:rPr sz="2950" spc="85" dirty="0">
                <a:latin typeface="Times New Roman"/>
                <a:cs typeface="Times New Roman"/>
              </a:rPr>
              <a:t> </a:t>
            </a:r>
            <a:r>
              <a:rPr sz="2950" spc="35" dirty="0"/>
              <a:t>services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700" spc="-37" baseline="13888" dirty="0"/>
              <a:t>IS</a:t>
            </a:r>
            <a:endParaRPr sz="2700" baseline="13888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08796" y="3798961"/>
            <a:ext cx="353695" cy="6670675"/>
          </a:xfrm>
          <a:custGeom>
            <a:avLst/>
            <a:gdLst/>
            <a:ahLst/>
            <a:cxnLst/>
            <a:rect l="l" t="t" r="r" b="b"/>
            <a:pathLst>
              <a:path w="353695" h="6670675">
                <a:moveTo>
                  <a:pt x="0" y="6670288"/>
                </a:moveTo>
                <a:lnTo>
                  <a:pt x="353379" y="6670288"/>
                </a:lnTo>
                <a:lnTo>
                  <a:pt x="353379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62176" y="3798961"/>
            <a:ext cx="12133580" cy="6670675"/>
          </a:xfrm>
          <a:custGeom>
            <a:avLst/>
            <a:gdLst/>
            <a:ahLst/>
            <a:cxnLst/>
            <a:rect l="l" t="t" r="r" b="b"/>
            <a:pathLst>
              <a:path w="12133580" h="6670675">
                <a:moveTo>
                  <a:pt x="0" y="6670288"/>
                </a:moveTo>
                <a:lnTo>
                  <a:pt x="12133150" y="6670288"/>
                </a:lnTo>
                <a:lnTo>
                  <a:pt x="12133150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4619937" y="4443014"/>
            <a:ext cx="172338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05" dirty="0">
                <a:solidFill>
                  <a:srgbClr val="444444"/>
                </a:solidFill>
                <a:latin typeface="Palatino Linotype"/>
                <a:cs typeface="Palatino Linotype"/>
              </a:rPr>
              <a:t>abstract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064275" y="4366995"/>
            <a:ext cx="812165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01260" algn="l"/>
              </a:tabLst>
            </a:pP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enterprise-level</a:t>
            </a:r>
            <a:r>
              <a:rPr sz="3600" spc="30" dirty="0">
                <a:solidFill>
                  <a:srgbClr val="444444"/>
                </a:solidFill>
                <a:latin typeface="Times New Roman"/>
                <a:cs typeface="Times New Roman"/>
              </a:rPr>
              <a:t>	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78483" y="5473643"/>
            <a:ext cx="783335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and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defined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business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users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730458" y="5473643"/>
            <a:ext cx="92081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85" dirty="0">
                <a:solidFill>
                  <a:srgbClr val="444444"/>
                </a:solidFill>
                <a:latin typeface="Palatino Linotype"/>
                <a:cs typeface="Palatino Linotype"/>
              </a:rPr>
              <a:t>data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00" dirty="0">
                <a:solidFill>
                  <a:srgbClr val="444444"/>
                </a:solidFill>
                <a:latin typeface="Palatino Linotype"/>
                <a:cs typeface="Palatino Linotype"/>
              </a:rPr>
              <a:t>represented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80" dirty="0">
                <a:solidFill>
                  <a:srgbClr val="444444"/>
                </a:solidFill>
                <a:latin typeface="Palatino Linotype"/>
                <a:cs typeface="Palatino Linotype"/>
              </a:rPr>
              <a:t>as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70" dirty="0">
                <a:solidFill>
                  <a:srgbClr val="444444"/>
                </a:solidFill>
                <a:latin typeface="Palatino Linotype"/>
                <a:cs typeface="Palatino Linotype"/>
              </a:rPr>
              <a:t>WSDL,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40" dirty="0">
                <a:solidFill>
                  <a:srgbClr val="444444"/>
                </a:solidFill>
                <a:latin typeface="Palatino Linotype"/>
                <a:cs typeface="Palatino Linotype"/>
              </a:rPr>
              <a:t>BPEL,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114" dirty="0">
                <a:solidFill>
                  <a:srgbClr val="444444"/>
                </a:solidFill>
                <a:latin typeface="Palatino Linotype"/>
                <a:cs typeface="Palatino Linotype"/>
              </a:rPr>
              <a:t>XML,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75" dirty="0">
                <a:solidFill>
                  <a:srgbClr val="444444"/>
                </a:solidFill>
                <a:latin typeface="Palatino Linotype"/>
                <a:cs typeface="Palatino Linotype"/>
              </a:rPr>
              <a:t>etc.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2325">
              <a:lnSpc>
                <a:spcPct val="100000"/>
              </a:lnSpc>
            </a:pPr>
            <a:r>
              <a:rPr spc="114" dirty="0"/>
              <a:t>message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45" dirty="0"/>
              <a:t>bus</a:t>
            </a:r>
          </a:p>
          <a:p>
            <a:pPr marL="4476750" marR="444563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/>
              <a:t>process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spc="65" dirty="0"/>
              <a:t>choreographer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30" dirty="0"/>
              <a:t>service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spc="55" dirty="0"/>
              <a:t>orchestrator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895350">
              <a:lnSpc>
                <a:spcPct val="100000"/>
              </a:lnSpc>
              <a:spcBef>
                <a:spcPts val="2170"/>
              </a:spcBef>
              <a:tabLst>
                <a:tab pos="5243830" algn="l"/>
                <a:tab pos="6348095" algn="l"/>
                <a:tab pos="7452359" algn="l"/>
                <a:tab pos="8615680" algn="l"/>
                <a:tab pos="9719945" algn="l"/>
                <a:tab pos="10824845" algn="l"/>
              </a:tabLst>
            </a:pPr>
            <a:r>
              <a:rPr spc="65" dirty="0"/>
              <a:t>enterprise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4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endParaRPr sz="2700" baseline="1697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 baseline="16975">
              <a:latin typeface="Times New Roman"/>
              <a:cs typeface="Times New Roman"/>
            </a:endParaRPr>
          </a:p>
          <a:p>
            <a:pPr marL="973455">
              <a:lnSpc>
                <a:spcPct val="100000"/>
              </a:lnSpc>
              <a:spcBef>
                <a:spcPts val="2075"/>
              </a:spcBef>
              <a:tabLst>
                <a:tab pos="4879975" algn="l"/>
                <a:tab pos="6904355" algn="l"/>
                <a:tab pos="11157585" algn="l"/>
              </a:tabLst>
            </a:pPr>
            <a:r>
              <a:rPr sz="2950" dirty="0"/>
              <a:t>application</a:t>
            </a:r>
            <a:r>
              <a:rPr sz="2950" spc="85" dirty="0">
                <a:latin typeface="Times New Roman"/>
                <a:cs typeface="Times New Roman"/>
              </a:rPr>
              <a:t> </a:t>
            </a:r>
            <a:r>
              <a:rPr sz="2950" spc="35" dirty="0"/>
              <a:t>services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700" spc="-60" baseline="13888" dirty="0"/>
              <a:t>AS</a:t>
            </a:r>
            <a:r>
              <a:rPr sz="2700" baseline="13888" dirty="0">
                <a:latin typeface="Times New Roman"/>
                <a:cs typeface="Times New Roman"/>
              </a:rPr>
              <a:t>	</a:t>
            </a:r>
            <a:r>
              <a:rPr sz="2950" dirty="0"/>
              <a:t>infrastructure</a:t>
            </a:r>
            <a:r>
              <a:rPr sz="2950" spc="85" dirty="0">
                <a:latin typeface="Times New Roman"/>
                <a:cs typeface="Times New Roman"/>
              </a:rPr>
              <a:t> </a:t>
            </a:r>
            <a:r>
              <a:rPr sz="2950" spc="35" dirty="0"/>
              <a:t>services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700" spc="-37" baseline="13888" dirty="0"/>
              <a:t>IS</a:t>
            </a:r>
            <a:endParaRPr sz="2700" baseline="13888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08796" y="3798961"/>
            <a:ext cx="353695" cy="6670675"/>
          </a:xfrm>
          <a:custGeom>
            <a:avLst/>
            <a:gdLst/>
            <a:ahLst/>
            <a:cxnLst/>
            <a:rect l="l" t="t" r="r" b="b"/>
            <a:pathLst>
              <a:path w="353695" h="6670675">
                <a:moveTo>
                  <a:pt x="0" y="6670288"/>
                </a:moveTo>
                <a:lnTo>
                  <a:pt x="353379" y="6670288"/>
                </a:lnTo>
                <a:lnTo>
                  <a:pt x="353379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62176" y="3798961"/>
            <a:ext cx="12133580" cy="6670675"/>
          </a:xfrm>
          <a:custGeom>
            <a:avLst/>
            <a:gdLst/>
            <a:ahLst/>
            <a:cxnLst/>
            <a:rect l="l" t="t" r="r" b="b"/>
            <a:pathLst>
              <a:path w="12133580" h="6670675">
                <a:moveTo>
                  <a:pt x="0" y="6670288"/>
                </a:moveTo>
                <a:lnTo>
                  <a:pt x="12133150" y="6670288"/>
                </a:lnTo>
                <a:lnTo>
                  <a:pt x="12133150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4021316" y="6460409"/>
            <a:ext cx="1040511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40" dirty="0">
                <a:solidFill>
                  <a:srgbClr val="444444"/>
                </a:solidFill>
                <a:latin typeface="Palatino Linotype"/>
                <a:cs typeface="Palatino Linotype"/>
              </a:rPr>
              <a:t>no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implementation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60" dirty="0">
                <a:solidFill>
                  <a:srgbClr val="444444"/>
                </a:solidFill>
                <a:latin typeface="Palatino Linotype"/>
                <a:cs typeface="Palatino Linotype"/>
              </a:rPr>
              <a:t>-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75" dirty="0">
                <a:solidFill>
                  <a:srgbClr val="444444"/>
                </a:solidFill>
                <a:latin typeface="Palatino Linotype"/>
                <a:cs typeface="Palatino Linotype"/>
              </a:rPr>
              <a:t>only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55" dirty="0">
                <a:solidFill>
                  <a:srgbClr val="444444"/>
                </a:solidFill>
                <a:latin typeface="Palatino Linotype"/>
                <a:cs typeface="Palatino Linotype"/>
              </a:rPr>
              <a:t>name,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20" dirty="0">
                <a:solidFill>
                  <a:srgbClr val="444444"/>
                </a:solidFill>
                <a:latin typeface="Palatino Linotype"/>
                <a:cs typeface="Palatino Linotype"/>
              </a:rPr>
              <a:t>input,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and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output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937438" y="8728149"/>
            <a:ext cx="3954576" cy="105203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485727" y="8844660"/>
            <a:ext cx="2837417" cy="8875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29665" y="8820085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01" y="0"/>
                </a:moveTo>
                <a:lnTo>
                  <a:pt x="84648" y="899"/>
                </a:lnTo>
                <a:lnTo>
                  <a:pt x="45276" y="15367"/>
                </a:lnTo>
                <a:lnTo>
                  <a:pt x="16024" y="44266"/>
                </a:lnTo>
                <a:lnTo>
                  <a:pt x="1079" y="83402"/>
                </a:lnTo>
                <a:lnTo>
                  <a:pt x="0" y="97997"/>
                </a:lnTo>
                <a:lnTo>
                  <a:pt x="897" y="666284"/>
                </a:lnTo>
                <a:lnTo>
                  <a:pt x="15357" y="705658"/>
                </a:lnTo>
                <a:lnTo>
                  <a:pt x="44248" y="734917"/>
                </a:lnTo>
                <a:lnTo>
                  <a:pt x="83384" y="749868"/>
                </a:lnTo>
                <a:lnTo>
                  <a:pt x="97982" y="750948"/>
                </a:lnTo>
                <a:lnTo>
                  <a:pt x="3567046" y="750047"/>
                </a:lnTo>
                <a:lnTo>
                  <a:pt x="3606420" y="735579"/>
                </a:lnTo>
                <a:lnTo>
                  <a:pt x="3635678" y="706685"/>
                </a:lnTo>
                <a:lnTo>
                  <a:pt x="3650629" y="667554"/>
                </a:lnTo>
                <a:lnTo>
                  <a:pt x="3651708" y="652961"/>
                </a:lnTo>
                <a:lnTo>
                  <a:pt x="3650806" y="84648"/>
                </a:lnTo>
                <a:lnTo>
                  <a:pt x="3636334" y="45282"/>
                </a:lnTo>
                <a:lnTo>
                  <a:pt x="3607434" y="16028"/>
                </a:lnTo>
                <a:lnTo>
                  <a:pt x="3568297" y="1079"/>
                </a:lnTo>
                <a:lnTo>
                  <a:pt x="355370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4590734" y="9050735"/>
            <a:ext cx="252476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0" dirty="0">
                <a:solidFill>
                  <a:srgbClr val="FFFFFF"/>
                </a:solidFill>
                <a:latin typeface="Palatino Linotype"/>
                <a:cs typeface="Palatino Linotype"/>
              </a:rPr>
              <a:t>ExecuteTrade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987962" y="8728149"/>
            <a:ext cx="3951134" cy="105203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765840" y="8844660"/>
            <a:ext cx="2374796" cy="8875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78932" y="8820085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26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0" y="666302"/>
                </a:lnTo>
                <a:lnTo>
                  <a:pt x="15371" y="705668"/>
                </a:lnTo>
                <a:lnTo>
                  <a:pt x="44271" y="734921"/>
                </a:lnTo>
                <a:lnTo>
                  <a:pt x="83410" y="749869"/>
                </a:lnTo>
                <a:lnTo>
                  <a:pt x="98007" y="750948"/>
                </a:lnTo>
                <a:lnTo>
                  <a:pt x="3567071" y="750047"/>
                </a:lnTo>
                <a:lnTo>
                  <a:pt x="3606445" y="735579"/>
                </a:lnTo>
                <a:lnTo>
                  <a:pt x="3635703" y="706685"/>
                </a:lnTo>
                <a:lnTo>
                  <a:pt x="3650654" y="667554"/>
                </a:lnTo>
                <a:lnTo>
                  <a:pt x="3651733" y="652961"/>
                </a:lnTo>
                <a:lnTo>
                  <a:pt x="3650831" y="84648"/>
                </a:lnTo>
                <a:lnTo>
                  <a:pt x="3636359" y="45282"/>
                </a:lnTo>
                <a:lnTo>
                  <a:pt x="3607459" y="16028"/>
                </a:lnTo>
                <a:lnTo>
                  <a:pt x="3568322" y="1079"/>
                </a:lnTo>
                <a:lnTo>
                  <a:pt x="35537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8869005" y="9050735"/>
            <a:ext cx="2066289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0" dirty="0">
                <a:solidFill>
                  <a:srgbClr val="FFFFFF"/>
                </a:solidFill>
                <a:latin typeface="Palatino Linotype"/>
                <a:cs typeface="Palatino Linotype"/>
              </a:rPr>
              <a:t>PlaceOrder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2035042" y="8728149"/>
            <a:ext cx="3954576" cy="105203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638165" y="8844660"/>
            <a:ext cx="2731192" cy="8875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128224" y="8820085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26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0" y="666302"/>
                </a:lnTo>
                <a:lnTo>
                  <a:pt x="15371" y="705668"/>
                </a:lnTo>
                <a:lnTo>
                  <a:pt x="44271" y="734921"/>
                </a:lnTo>
                <a:lnTo>
                  <a:pt x="83410" y="749869"/>
                </a:lnTo>
                <a:lnTo>
                  <a:pt x="98007" y="750948"/>
                </a:lnTo>
                <a:lnTo>
                  <a:pt x="3567071" y="750047"/>
                </a:lnTo>
                <a:lnTo>
                  <a:pt x="3606445" y="735579"/>
                </a:lnTo>
                <a:lnTo>
                  <a:pt x="3635703" y="706685"/>
                </a:lnTo>
                <a:lnTo>
                  <a:pt x="3650654" y="667554"/>
                </a:lnTo>
                <a:lnTo>
                  <a:pt x="3651733" y="652961"/>
                </a:lnTo>
                <a:lnTo>
                  <a:pt x="3650831" y="84648"/>
                </a:lnTo>
                <a:lnTo>
                  <a:pt x="3636359" y="45282"/>
                </a:lnTo>
                <a:lnTo>
                  <a:pt x="3607459" y="16028"/>
                </a:lnTo>
                <a:lnTo>
                  <a:pt x="3568322" y="1079"/>
                </a:lnTo>
                <a:lnTo>
                  <a:pt x="35537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2737497" y="9050735"/>
            <a:ext cx="242824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ProcessClaim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4619937" y="4443014"/>
            <a:ext cx="172338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05" dirty="0">
                <a:solidFill>
                  <a:srgbClr val="444444"/>
                </a:solidFill>
                <a:latin typeface="Palatino Linotype"/>
                <a:cs typeface="Palatino Linotype"/>
              </a:rPr>
              <a:t>abstract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064275" y="4366995"/>
            <a:ext cx="812165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01260" algn="l"/>
              </a:tabLst>
            </a:pP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enterprise-level</a:t>
            </a:r>
            <a:r>
              <a:rPr sz="3600" spc="30" dirty="0">
                <a:solidFill>
                  <a:srgbClr val="444444"/>
                </a:solidFill>
                <a:latin typeface="Times New Roman"/>
                <a:cs typeface="Times New Roman"/>
              </a:rPr>
              <a:t>	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78483" y="5473643"/>
            <a:ext cx="783335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and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defined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business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users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0730458" y="5473643"/>
            <a:ext cx="92081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85" dirty="0">
                <a:solidFill>
                  <a:srgbClr val="444444"/>
                </a:solidFill>
                <a:latin typeface="Palatino Linotype"/>
                <a:cs typeface="Palatino Linotype"/>
              </a:rPr>
              <a:t>data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00" dirty="0">
                <a:solidFill>
                  <a:srgbClr val="444444"/>
                </a:solidFill>
                <a:latin typeface="Palatino Linotype"/>
                <a:cs typeface="Palatino Linotype"/>
              </a:rPr>
              <a:t>represented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80" dirty="0">
                <a:solidFill>
                  <a:srgbClr val="444444"/>
                </a:solidFill>
                <a:latin typeface="Palatino Linotype"/>
                <a:cs typeface="Palatino Linotype"/>
              </a:rPr>
              <a:t>as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70" dirty="0">
                <a:solidFill>
                  <a:srgbClr val="444444"/>
                </a:solidFill>
                <a:latin typeface="Palatino Linotype"/>
                <a:cs typeface="Palatino Linotype"/>
              </a:rPr>
              <a:t>WSDL,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40" dirty="0">
                <a:solidFill>
                  <a:srgbClr val="444444"/>
                </a:solidFill>
                <a:latin typeface="Palatino Linotype"/>
                <a:cs typeface="Palatino Linotype"/>
              </a:rPr>
              <a:t>BPEL,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114" dirty="0">
                <a:solidFill>
                  <a:srgbClr val="444444"/>
                </a:solidFill>
                <a:latin typeface="Palatino Linotype"/>
                <a:cs typeface="Palatino Linotype"/>
              </a:rPr>
              <a:t>XML,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75" dirty="0">
                <a:solidFill>
                  <a:srgbClr val="444444"/>
                </a:solidFill>
                <a:latin typeface="Palatino Linotype"/>
                <a:cs typeface="Palatino Linotype"/>
              </a:rPr>
              <a:t>etc.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2325">
              <a:lnSpc>
                <a:spcPct val="100000"/>
              </a:lnSpc>
            </a:pPr>
            <a:r>
              <a:rPr spc="114" dirty="0"/>
              <a:t>message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45" dirty="0"/>
              <a:t>bus</a:t>
            </a:r>
          </a:p>
          <a:p>
            <a:pPr marL="4476750" marR="444563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/>
              <a:t>process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spc="65" dirty="0"/>
              <a:t>choreographer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30" dirty="0"/>
              <a:t>service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spc="55" dirty="0"/>
              <a:t>orchestrator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895350">
              <a:lnSpc>
                <a:spcPct val="100000"/>
              </a:lnSpc>
              <a:spcBef>
                <a:spcPts val="2170"/>
              </a:spcBef>
              <a:tabLst>
                <a:tab pos="5243830" algn="l"/>
                <a:tab pos="6348095" algn="l"/>
                <a:tab pos="7452359" algn="l"/>
                <a:tab pos="8615680" algn="l"/>
                <a:tab pos="9719945" algn="l"/>
                <a:tab pos="10824845" algn="l"/>
              </a:tabLst>
            </a:pPr>
            <a:r>
              <a:rPr spc="65" dirty="0"/>
              <a:t>enterprise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4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r>
              <a:rPr sz="2700" baseline="16975" dirty="0">
                <a:latin typeface="Times New Roman"/>
                <a:cs typeface="Times New Roman"/>
              </a:rPr>
              <a:t>	</a:t>
            </a:r>
            <a:r>
              <a:rPr sz="2700" spc="44" baseline="16975" dirty="0"/>
              <a:t>ES</a:t>
            </a:r>
            <a:endParaRPr sz="2700" baseline="1697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 baseline="16975">
              <a:latin typeface="Times New Roman"/>
              <a:cs typeface="Times New Roman"/>
            </a:endParaRPr>
          </a:p>
          <a:p>
            <a:pPr marL="973455">
              <a:lnSpc>
                <a:spcPct val="100000"/>
              </a:lnSpc>
              <a:spcBef>
                <a:spcPts val="2075"/>
              </a:spcBef>
              <a:tabLst>
                <a:tab pos="4879975" algn="l"/>
                <a:tab pos="6904355" algn="l"/>
                <a:tab pos="11157585" algn="l"/>
              </a:tabLst>
            </a:pPr>
            <a:r>
              <a:rPr sz="2950" dirty="0"/>
              <a:t>application</a:t>
            </a:r>
            <a:r>
              <a:rPr sz="2950" spc="85" dirty="0">
                <a:latin typeface="Times New Roman"/>
                <a:cs typeface="Times New Roman"/>
              </a:rPr>
              <a:t> </a:t>
            </a:r>
            <a:r>
              <a:rPr sz="2950" spc="35" dirty="0"/>
              <a:t>services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700" spc="-60" baseline="13888" dirty="0"/>
              <a:t>AS</a:t>
            </a:r>
            <a:r>
              <a:rPr sz="2700" baseline="13888" dirty="0">
                <a:latin typeface="Times New Roman"/>
                <a:cs typeface="Times New Roman"/>
              </a:rPr>
              <a:t>	</a:t>
            </a:r>
            <a:r>
              <a:rPr sz="2950" dirty="0"/>
              <a:t>infrastructure</a:t>
            </a:r>
            <a:r>
              <a:rPr sz="2950" spc="85" dirty="0">
                <a:latin typeface="Times New Roman"/>
                <a:cs typeface="Times New Roman"/>
              </a:rPr>
              <a:t> </a:t>
            </a:r>
            <a:r>
              <a:rPr sz="2950" spc="35" dirty="0"/>
              <a:t>services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700" spc="-37" baseline="13888" dirty="0"/>
              <a:t>IS</a:t>
            </a:r>
            <a:endParaRPr sz="2700" baseline="13888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08796" y="3798961"/>
            <a:ext cx="353695" cy="6670675"/>
          </a:xfrm>
          <a:custGeom>
            <a:avLst/>
            <a:gdLst/>
            <a:ahLst/>
            <a:cxnLst/>
            <a:rect l="l" t="t" r="r" b="b"/>
            <a:pathLst>
              <a:path w="353695" h="6670675">
                <a:moveTo>
                  <a:pt x="0" y="6670288"/>
                </a:moveTo>
                <a:lnTo>
                  <a:pt x="353379" y="6670288"/>
                </a:lnTo>
                <a:lnTo>
                  <a:pt x="353379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62176" y="3798961"/>
            <a:ext cx="12133580" cy="6670675"/>
          </a:xfrm>
          <a:custGeom>
            <a:avLst/>
            <a:gdLst/>
            <a:ahLst/>
            <a:cxnLst/>
            <a:rect l="l" t="t" r="r" b="b"/>
            <a:pathLst>
              <a:path w="12133580" h="6670675">
                <a:moveTo>
                  <a:pt x="0" y="6670288"/>
                </a:moveTo>
                <a:lnTo>
                  <a:pt x="12133150" y="6670288"/>
                </a:lnTo>
                <a:lnTo>
                  <a:pt x="12133150" y="0"/>
                </a:lnTo>
                <a:lnTo>
                  <a:pt x="0" y="0"/>
                </a:lnTo>
                <a:lnTo>
                  <a:pt x="0" y="667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37438" y="8728149"/>
            <a:ext cx="3954576" cy="105203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85727" y="8844660"/>
            <a:ext cx="2837417" cy="8875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29665" y="8820085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01" y="0"/>
                </a:moveTo>
                <a:lnTo>
                  <a:pt x="84648" y="899"/>
                </a:lnTo>
                <a:lnTo>
                  <a:pt x="45276" y="15367"/>
                </a:lnTo>
                <a:lnTo>
                  <a:pt x="16024" y="44266"/>
                </a:lnTo>
                <a:lnTo>
                  <a:pt x="1079" y="83402"/>
                </a:lnTo>
                <a:lnTo>
                  <a:pt x="0" y="97997"/>
                </a:lnTo>
                <a:lnTo>
                  <a:pt x="897" y="666284"/>
                </a:lnTo>
                <a:lnTo>
                  <a:pt x="15357" y="705658"/>
                </a:lnTo>
                <a:lnTo>
                  <a:pt x="44248" y="734917"/>
                </a:lnTo>
                <a:lnTo>
                  <a:pt x="83384" y="749868"/>
                </a:lnTo>
                <a:lnTo>
                  <a:pt x="97982" y="750948"/>
                </a:lnTo>
                <a:lnTo>
                  <a:pt x="3567046" y="750047"/>
                </a:lnTo>
                <a:lnTo>
                  <a:pt x="3606420" y="735579"/>
                </a:lnTo>
                <a:lnTo>
                  <a:pt x="3635678" y="706685"/>
                </a:lnTo>
                <a:lnTo>
                  <a:pt x="3650629" y="667554"/>
                </a:lnTo>
                <a:lnTo>
                  <a:pt x="3651708" y="652961"/>
                </a:lnTo>
                <a:lnTo>
                  <a:pt x="3650806" y="84648"/>
                </a:lnTo>
                <a:lnTo>
                  <a:pt x="3636334" y="45282"/>
                </a:lnTo>
                <a:lnTo>
                  <a:pt x="3607434" y="16028"/>
                </a:lnTo>
                <a:lnTo>
                  <a:pt x="3568297" y="1079"/>
                </a:lnTo>
                <a:lnTo>
                  <a:pt x="3553701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87962" y="8728149"/>
            <a:ext cx="3951134" cy="105203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65840" y="8844660"/>
            <a:ext cx="2374796" cy="8875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78932" y="8820085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26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0" y="666302"/>
                </a:lnTo>
                <a:lnTo>
                  <a:pt x="15371" y="705668"/>
                </a:lnTo>
                <a:lnTo>
                  <a:pt x="44271" y="734921"/>
                </a:lnTo>
                <a:lnTo>
                  <a:pt x="83410" y="749869"/>
                </a:lnTo>
                <a:lnTo>
                  <a:pt x="98007" y="750948"/>
                </a:lnTo>
                <a:lnTo>
                  <a:pt x="3567071" y="750047"/>
                </a:lnTo>
                <a:lnTo>
                  <a:pt x="3606445" y="735579"/>
                </a:lnTo>
                <a:lnTo>
                  <a:pt x="3635703" y="706685"/>
                </a:lnTo>
                <a:lnTo>
                  <a:pt x="3650654" y="667554"/>
                </a:lnTo>
                <a:lnTo>
                  <a:pt x="3651733" y="652961"/>
                </a:lnTo>
                <a:lnTo>
                  <a:pt x="3650831" y="84648"/>
                </a:lnTo>
                <a:lnTo>
                  <a:pt x="3636359" y="45282"/>
                </a:lnTo>
                <a:lnTo>
                  <a:pt x="3607459" y="16028"/>
                </a:lnTo>
                <a:lnTo>
                  <a:pt x="3568322" y="1079"/>
                </a:lnTo>
                <a:lnTo>
                  <a:pt x="35537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035042" y="8728149"/>
            <a:ext cx="3954576" cy="105203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638165" y="8844660"/>
            <a:ext cx="2731192" cy="8875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128224" y="8820085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26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0" y="666302"/>
                </a:lnTo>
                <a:lnTo>
                  <a:pt x="15371" y="705668"/>
                </a:lnTo>
                <a:lnTo>
                  <a:pt x="44271" y="734921"/>
                </a:lnTo>
                <a:lnTo>
                  <a:pt x="83410" y="749869"/>
                </a:lnTo>
                <a:lnTo>
                  <a:pt x="98007" y="750948"/>
                </a:lnTo>
                <a:lnTo>
                  <a:pt x="3567071" y="750047"/>
                </a:lnTo>
                <a:lnTo>
                  <a:pt x="3606445" y="735579"/>
                </a:lnTo>
                <a:lnTo>
                  <a:pt x="3635703" y="706685"/>
                </a:lnTo>
                <a:lnTo>
                  <a:pt x="3650654" y="667554"/>
                </a:lnTo>
                <a:lnTo>
                  <a:pt x="3651733" y="652961"/>
                </a:lnTo>
                <a:lnTo>
                  <a:pt x="3650831" y="84648"/>
                </a:lnTo>
                <a:lnTo>
                  <a:pt x="3636359" y="45282"/>
                </a:lnTo>
                <a:lnTo>
                  <a:pt x="3607459" y="16028"/>
                </a:lnTo>
                <a:lnTo>
                  <a:pt x="3568322" y="1079"/>
                </a:lnTo>
                <a:lnTo>
                  <a:pt x="35537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4021316" y="6460409"/>
            <a:ext cx="11144250" cy="3013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5625" indent="-543560">
              <a:lnSpc>
                <a:spcPct val="100000"/>
              </a:lnSpc>
            </a:pPr>
            <a:r>
              <a:rPr sz="3600" spc="40" dirty="0">
                <a:solidFill>
                  <a:srgbClr val="444444"/>
                </a:solidFill>
                <a:latin typeface="Palatino Linotype"/>
                <a:cs typeface="Palatino Linotype"/>
              </a:rPr>
              <a:t>no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implementation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60" dirty="0">
                <a:solidFill>
                  <a:srgbClr val="444444"/>
                </a:solidFill>
                <a:latin typeface="Palatino Linotype"/>
                <a:cs typeface="Palatino Linotype"/>
              </a:rPr>
              <a:t>-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75" dirty="0">
                <a:solidFill>
                  <a:srgbClr val="444444"/>
                </a:solidFill>
                <a:latin typeface="Palatino Linotype"/>
                <a:cs typeface="Palatino Linotype"/>
              </a:rPr>
              <a:t>only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55" dirty="0">
                <a:solidFill>
                  <a:srgbClr val="444444"/>
                </a:solidFill>
                <a:latin typeface="Palatino Linotype"/>
                <a:cs typeface="Palatino Linotype"/>
              </a:rPr>
              <a:t>name,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20" dirty="0">
                <a:solidFill>
                  <a:srgbClr val="444444"/>
                </a:solidFill>
                <a:latin typeface="Palatino Linotype"/>
                <a:cs typeface="Palatino Linotype"/>
              </a:rPr>
              <a:t>input,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and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output</a:t>
            </a:r>
            <a:endParaRPr sz="3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555625">
              <a:lnSpc>
                <a:spcPct val="100000"/>
              </a:lnSpc>
              <a:spcBef>
                <a:spcPts val="2655"/>
              </a:spcBef>
              <a:tabLst>
                <a:tab pos="1803400" algn="l"/>
                <a:tab pos="2815590" algn="l"/>
                <a:tab pos="3666490" algn="l"/>
                <a:tab pos="4813300" algn="l"/>
                <a:tab pos="7446009" algn="l"/>
              </a:tabLst>
            </a:pPr>
            <a:r>
              <a:rPr sz="4100" spc="600" dirty="0">
                <a:solidFill>
                  <a:srgbClr val="560706"/>
                </a:solidFill>
                <a:latin typeface="Calibri"/>
                <a:cs typeface="Calibri"/>
              </a:rPr>
              <a:t>Ar</a:t>
            </a:r>
            <a:r>
              <a:rPr sz="4100" spc="650" dirty="0">
                <a:solidFill>
                  <a:srgbClr val="560706"/>
                </a:solidFill>
                <a:latin typeface="Calibri"/>
                <a:cs typeface="Calibri"/>
              </a:rPr>
              <a:t>e</a:t>
            </a:r>
            <a:r>
              <a:rPr sz="4100" dirty="0">
                <a:solidFill>
                  <a:srgbClr val="560706"/>
                </a:solidFill>
                <a:latin typeface="Times New Roman"/>
                <a:cs typeface="Times New Roman"/>
              </a:rPr>
              <a:t>	</a:t>
            </a:r>
            <a:r>
              <a:rPr sz="4100" spc="470" dirty="0">
                <a:solidFill>
                  <a:srgbClr val="560706"/>
                </a:solidFill>
                <a:latin typeface="Calibri"/>
                <a:cs typeface="Calibri"/>
              </a:rPr>
              <a:t>we</a:t>
            </a:r>
            <a:r>
              <a:rPr sz="4100" dirty="0">
                <a:solidFill>
                  <a:srgbClr val="560706"/>
                </a:solidFill>
                <a:latin typeface="Times New Roman"/>
                <a:cs typeface="Times New Roman"/>
              </a:rPr>
              <a:t>	</a:t>
            </a:r>
            <a:r>
              <a:rPr sz="4100" spc="459" dirty="0">
                <a:solidFill>
                  <a:srgbClr val="560706"/>
                </a:solidFill>
                <a:latin typeface="Calibri"/>
                <a:cs typeface="Calibri"/>
              </a:rPr>
              <a:t>i</a:t>
            </a:r>
            <a:r>
              <a:rPr sz="4100" spc="1075" dirty="0">
                <a:solidFill>
                  <a:srgbClr val="560706"/>
                </a:solidFill>
                <a:latin typeface="Calibri"/>
                <a:cs typeface="Calibri"/>
              </a:rPr>
              <a:t>n</a:t>
            </a:r>
            <a:r>
              <a:rPr sz="4100" dirty="0">
                <a:solidFill>
                  <a:srgbClr val="560706"/>
                </a:solidFill>
                <a:latin typeface="Times New Roman"/>
                <a:cs typeface="Times New Roman"/>
              </a:rPr>
              <a:t>	</a:t>
            </a:r>
            <a:r>
              <a:rPr sz="4100" spc="434" dirty="0">
                <a:solidFill>
                  <a:srgbClr val="560706"/>
                </a:solidFill>
                <a:latin typeface="Calibri"/>
                <a:cs typeface="Calibri"/>
              </a:rPr>
              <a:t>th</a:t>
            </a:r>
            <a:r>
              <a:rPr sz="4100" spc="509" dirty="0">
                <a:solidFill>
                  <a:srgbClr val="560706"/>
                </a:solidFill>
                <a:latin typeface="Calibri"/>
                <a:cs typeface="Calibri"/>
              </a:rPr>
              <a:t>e</a:t>
            </a:r>
            <a:r>
              <a:rPr sz="4100" dirty="0">
                <a:solidFill>
                  <a:srgbClr val="560706"/>
                </a:solidFill>
                <a:latin typeface="Times New Roman"/>
                <a:cs typeface="Times New Roman"/>
              </a:rPr>
              <a:t>	</a:t>
            </a:r>
            <a:r>
              <a:rPr sz="4100" spc="555" dirty="0">
                <a:solidFill>
                  <a:srgbClr val="560706"/>
                </a:solidFill>
                <a:latin typeface="Calibri"/>
                <a:cs typeface="Calibri"/>
              </a:rPr>
              <a:t>busines</a:t>
            </a:r>
            <a:r>
              <a:rPr sz="4100" spc="495" dirty="0">
                <a:solidFill>
                  <a:srgbClr val="560706"/>
                </a:solidFill>
                <a:latin typeface="Calibri"/>
                <a:cs typeface="Calibri"/>
              </a:rPr>
              <a:t>s</a:t>
            </a:r>
            <a:r>
              <a:rPr sz="4100" dirty="0">
                <a:solidFill>
                  <a:srgbClr val="560706"/>
                </a:solidFill>
                <a:latin typeface="Times New Roman"/>
                <a:cs typeface="Times New Roman"/>
              </a:rPr>
              <a:t>	</a:t>
            </a:r>
            <a:r>
              <a:rPr sz="4100" spc="765" dirty="0">
                <a:solidFill>
                  <a:srgbClr val="560706"/>
                </a:solidFill>
                <a:latin typeface="Calibri"/>
                <a:cs typeface="Calibri"/>
              </a:rPr>
              <a:t>of…?</a:t>
            </a:r>
            <a:endParaRPr sz="4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3900">
              <a:latin typeface="Times New Roman"/>
              <a:cs typeface="Times New Roman"/>
            </a:endParaRPr>
          </a:p>
          <a:p>
            <a:pPr marL="581660">
              <a:lnSpc>
                <a:spcPct val="100000"/>
              </a:lnSpc>
              <a:tabLst>
                <a:tab pos="4860290" algn="l"/>
                <a:tab pos="8728710" algn="l"/>
              </a:tabLst>
            </a:pPr>
            <a:r>
              <a:rPr sz="3100" spc="60" dirty="0">
                <a:solidFill>
                  <a:srgbClr val="FFFFFF"/>
                </a:solidFill>
                <a:latin typeface="Palatino Linotype"/>
                <a:cs typeface="Palatino Linotype"/>
              </a:rPr>
              <a:t>ExecuteTrade</a:t>
            </a:r>
            <a:r>
              <a:rPr sz="3100" spc="6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100" spc="60" dirty="0">
                <a:solidFill>
                  <a:srgbClr val="FFFFFF"/>
                </a:solidFill>
                <a:latin typeface="Palatino Linotype"/>
                <a:cs typeface="Palatino Linotype"/>
              </a:rPr>
              <a:t>PlaceOrder</a:t>
            </a:r>
            <a:r>
              <a:rPr sz="3100" spc="6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1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ProcessClaim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8" name="object 98"/>
          <p:cNvSpPr/>
          <p:nvPr/>
        </p:nvSpPr>
        <p:spPr>
          <a:xfrm>
            <a:off x="2819324" y="7770349"/>
            <a:ext cx="1089642" cy="114173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65454" y="7551225"/>
            <a:ext cx="10142855" cy="1050925"/>
          </a:xfrm>
          <a:custGeom>
            <a:avLst/>
            <a:gdLst/>
            <a:ahLst/>
            <a:cxnLst/>
            <a:rect l="l" t="t" r="r" b="b"/>
            <a:pathLst>
              <a:path w="10142855" h="1050925">
                <a:moveTo>
                  <a:pt x="442340" y="0"/>
                </a:moveTo>
                <a:lnTo>
                  <a:pt x="402150" y="11987"/>
                </a:lnTo>
                <a:lnTo>
                  <a:pt x="375322" y="43008"/>
                </a:lnTo>
                <a:lnTo>
                  <a:pt x="368608" y="147262"/>
                </a:lnTo>
                <a:lnTo>
                  <a:pt x="0" y="294499"/>
                </a:lnTo>
                <a:lnTo>
                  <a:pt x="368608" y="441737"/>
                </a:lnTo>
                <a:lnTo>
                  <a:pt x="368608" y="976757"/>
                </a:lnTo>
                <a:lnTo>
                  <a:pt x="370047" y="991230"/>
                </a:lnTo>
                <a:lnTo>
                  <a:pt x="389344" y="1027798"/>
                </a:lnTo>
                <a:lnTo>
                  <a:pt x="425104" y="1048315"/>
                </a:lnTo>
                <a:lnTo>
                  <a:pt x="10068962" y="1050363"/>
                </a:lnTo>
                <a:lnTo>
                  <a:pt x="10083504" y="1048939"/>
                </a:lnTo>
                <a:lnTo>
                  <a:pt x="10120150" y="1029780"/>
                </a:lnTo>
                <a:lnTo>
                  <a:pt x="10140650" y="994066"/>
                </a:lnTo>
                <a:lnTo>
                  <a:pt x="10142694" y="73631"/>
                </a:lnTo>
                <a:lnTo>
                  <a:pt x="10141274" y="59152"/>
                </a:lnTo>
                <a:lnTo>
                  <a:pt x="10122139" y="22575"/>
                </a:lnTo>
                <a:lnTo>
                  <a:pt x="10086367" y="2052"/>
                </a:lnTo>
                <a:lnTo>
                  <a:pt x="10072007" y="61"/>
                </a:lnTo>
                <a:lnTo>
                  <a:pt x="442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52519" y="7509350"/>
            <a:ext cx="10297495" cy="11341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4619937" y="4443014"/>
            <a:ext cx="172338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05" dirty="0">
                <a:solidFill>
                  <a:srgbClr val="444444"/>
                </a:solidFill>
                <a:latin typeface="Palatino Linotype"/>
                <a:cs typeface="Palatino Linotype"/>
              </a:rPr>
              <a:t>abstract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064275" y="4366995"/>
            <a:ext cx="812165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01260" algn="l"/>
              </a:tabLst>
            </a:pP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enterprise-level</a:t>
            </a:r>
            <a:r>
              <a:rPr sz="3600" spc="30" dirty="0">
                <a:solidFill>
                  <a:srgbClr val="444444"/>
                </a:solidFill>
                <a:latin typeface="Times New Roman"/>
                <a:cs typeface="Times New Roman"/>
              </a:rPr>
              <a:t>	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78483" y="5473643"/>
            <a:ext cx="783335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and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defined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business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users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0730458" y="5473643"/>
            <a:ext cx="92081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85" dirty="0">
                <a:solidFill>
                  <a:srgbClr val="444444"/>
                </a:solidFill>
                <a:latin typeface="Palatino Linotype"/>
                <a:cs typeface="Palatino Linotype"/>
              </a:rPr>
              <a:t>data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00" dirty="0">
                <a:solidFill>
                  <a:srgbClr val="444444"/>
                </a:solidFill>
                <a:latin typeface="Palatino Linotype"/>
                <a:cs typeface="Palatino Linotype"/>
              </a:rPr>
              <a:t>represented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80" dirty="0">
                <a:solidFill>
                  <a:srgbClr val="444444"/>
                </a:solidFill>
                <a:latin typeface="Palatino Linotype"/>
                <a:cs typeface="Palatino Linotype"/>
              </a:rPr>
              <a:t>as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70" dirty="0">
                <a:solidFill>
                  <a:srgbClr val="444444"/>
                </a:solidFill>
                <a:latin typeface="Palatino Linotype"/>
                <a:cs typeface="Palatino Linotype"/>
              </a:rPr>
              <a:t>WSDL,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40" dirty="0">
                <a:solidFill>
                  <a:srgbClr val="444444"/>
                </a:solidFill>
                <a:latin typeface="Palatino Linotype"/>
                <a:cs typeface="Palatino Linotype"/>
              </a:rPr>
              <a:t>BPEL,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114" dirty="0">
                <a:solidFill>
                  <a:srgbClr val="444444"/>
                </a:solidFill>
                <a:latin typeface="Palatino Linotype"/>
                <a:cs typeface="Palatino Linotype"/>
              </a:rPr>
              <a:t>XML,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75" dirty="0">
                <a:solidFill>
                  <a:srgbClr val="444444"/>
                </a:solidFill>
                <a:latin typeface="Palatino Linotype"/>
                <a:cs typeface="Palatino Linotype"/>
              </a:rPr>
              <a:t>etc.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18733" y="4434536"/>
            <a:ext cx="7206615" cy="201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3933190" marR="5080" indent="-266700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98971" y="3855388"/>
            <a:ext cx="0" cy="1094105"/>
          </a:xfrm>
          <a:custGeom>
            <a:avLst/>
            <a:gdLst/>
            <a:ahLst/>
            <a:cxnLst/>
            <a:rect l="l" t="t" r="r" b="b"/>
            <a:pathLst>
              <a:path h="1094104">
                <a:moveTo>
                  <a:pt x="0" y="0"/>
                </a:moveTo>
                <a:lnTo>
                  <a:pt x="0" y="109396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33901" y="4486607"/>
            <a:ext cx="3709035" cy="0"/>
          </a:xfrm>
          <a:custGeom>
            <a:avLst/>
            <a:gdLst/>
            <a:ahLst/>
            <a:cxnLst/>
            <a:rect l="l" t="t" r="r" b="b"/>
            <a:pathLst>
              <a:path w="3709034">
                <a:moveTo>
                  <a:pt x="3709030" y="0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82272" y="4467558"/>
            <a:ext cx="0" cy="485140"/>
          </a:xfrm>
          <a:custGeom>
            <a:avLst/>
            <a:gdLst/>
            <a:ahLst/>
            <a:cxnLst/>
            <a:rect l="l" t="t" r="r" b="b"/>
            <a:pathLst>
              <a:path h="485139">
                <a:moveTo>
                  <a:pt x="0" y="0"/>
                </a:moveTo>
                <a:lnTo>
                  <a:pt x="0" y="48468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822853" y="3851066"/>
            <a:ext cx="0" cy="662940"/>
          </a:xfrm>
          <a:custGeom>
            <a:avLst/>
            <a:gdLst/>
            <a:ahLst/>
            <a:cxnLst/>
            <a:rect l="l" t="t" r="r" b="b"/>
            <a:pathLst>
              <a:path h="662939">
                <a:moveTo>
                  <a:pt x="0" y="662605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56392" y="3838878"/>
            <a:ext cx="0" cy="645795"/>
          </a:xfrm>
          <a:custGeom>
            <a:avLst/>
            <a:gdLst/>
            <a:ahLst/>
            <a:cxnLst/>
            <a:rect l="l" t="t" r="r" b="b"/>
            <a:pathLst>
              <a:path h="645795">
                <a:moveTo>
                  <a:pt x="0" y="64559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98670" y="6663227"/>
            <a:ext cx="0" cy="1082040"/>
          </a:xfrm>
          <a:custGeom>
            <a:avLst/>
            <a:gdLst/>
            <a:ahLst/>
            <a:cxnLst/>
            <a:rect l="l" t="t" r="r" b="b"/>
            <a:pathLst>
              <a:path h="1082040">
                <a:moveTo>
                  <a:pt x="0" y="0"/>
                </a:moveTo>
                <a:lnTo>
                  <a:pt x="0" y="1081525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73004" y="7097300"/>
            <a:ext cx="3709670" cy="0"/>
          </a:xfrm>
          <a:custGeom>
            <a:avLst/>
            <a:gdLst/>
            <a:ahLst/>
            <a:cxnLst/>
            <a:rect l="l" t="t" r="r" b="b"/>
            <a:pathLst>
              <a:path w="3709669">
                <a:moveTo>
                  <a:pt x="3709055" y="0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6426" y="6634252"/>
            <a:ext cx="0" cy="483234"/>
          </a:xfrm>
          <a:custGeom>
            <a:avLst/>
            <a:gdLst/>
            <a:ahLst/>
            <a:cxnLst/>
            <a:rect l="l" t="t" r="r" b="b"/>
            <a:pathLst>
              <a:path h="483234">
                <a:moveTo>
                  <a:pt x="0" y="0"/>
                </a:moveTo>
                <a:lnTo>
                  <a:pt x="0" y="48272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867032" y="7089560"/>
            <a:ext cx="0" cy="664210"/>
          </a:xfrm>
          <a:custGeom>
            <a:avLst/>
            <a:gdLst/>
            <a:ahLst/>
            <a:cxnLst/>
            <a:rect l="l" t="t" r="r" b="b"/>
            <a:pathLst>
              <a:path h="664209">
                <a:moveTo>
                  <a:pt x="0" y="66391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00571" y="7098607"/>
            <a:ext cx="0" cy="632460"/>
          </a:xfrm>
          <a:custGeom>
            <a:avLst/>
            <a:gdLst/>
            <a:ahLst/>
            <a:cxnLst/>
            <a:rect l="l" t="t" r="r" b="b"/>
            <a:pathLst>
              <a:path h="632459">
                <a:moveTo>
                  <a:pt x="0" y="631871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989316" y="8574951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920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10700678" y="9204941"/>
            <a:ext cx="378079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732118" y="9387946"/>
            <a:ext cx="694690" cy="0"/>
          </a:xfrm>
          <a:custGeom>
            <a:avLst/>
            <a:gdLst/>
            <a:ahLst/>
            <a:cxnLst/>
            <a:rect l="l" t="t" r="r" b="b"/>
            <a:pathLst>
              <a:path w="694690">
                <a:moveTo>
                  <a:pt x="0" y="0"/>
                </a:moveTo>
                <a:lnTo>
                  <a:pt x="694646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129510" y="8567412"/>
            <a:ext cx="0" cy="368300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0"/>
                </a:moveTo>
                <a:lnTo>
                  <a:pt x="0" y="36825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14953871" y="9253618"/>
            <a:ext cx="21780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90987" y="2841865"/>
            <a:ext cx="12251055" cy="4947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8545" y="8555041"/>
            <a:ext cx="1225105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055">
              <a:lnSpc>
                <a:spcPct val="100000"/>
              </a:lnSpc>
              <a:tabLst>
                <a:tab pos="4599940" algn="l"/>
                <a:tab pos="6624320" algn="l"/>
                <a:tab pos="10877550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690987" y="2841865"/>
            <a:ext cx="398145" cy="4947920"/>
          </a:xfrm>
          <a:custGeom>
            <a:avLst/>
            <a:gdLst/>
            <a:ahLst/>
            <a:cxnLst/>
            <a:rect l="l" t="t" r="r" b="b"/>
            <a:pathLst>
              <a:path w="398145" h="4947920">
                <a:moveTo>
                  <a:pt x="0" y="4947493"/>
                </a:moveTo>
                <a:lnTo>
                  <a:pt x="397558" y="4947493"/>
                </a:lnTo>
                <a:lnTo>
                  <a:pt x="397558" y="0"/>
                </a:lnTo>
                <a:lnTo>
                  <a:pt x="0" y="0"/>
                </a:lnTo>
                <a:lnTo>
                  <a:pt x="0" y="4947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8545" y="2459033"/>
            <a:ext cx="12251055" cy="5330825"/>
          </a:xfrm>
          <a:custGeom>
            <a:avLst/>
            <a:gdLst/>
            <a:ahLst/>
            <a:cxnLst/>
            <a:rect l="l" t="t" r="r" b="b"/>
            <a:pathLst>
              <a:path w="12251055" h="5330825">
                <a:moveTo>
                  <a:pt x="0" y="5330325"/>
                </a:moveTo>
                <a:lnTo>
                  <a:pt x="12250935" y="5330325"/>
                </a:lnTo>
                <a:lnTo>
                  <a:pt x="12250935" y="0"/>
                </a:lnTo>
                <a:lnTo>
                  <a:pt x="0" y="0"/>
                </a:lnTo>
                <a:lnTo>
                  <a:pt x="0" y="533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92244" y="8555041"/>
            <a:ext cx="147320" cy="2091055"/>
          </a:xfrm>
          <a:custGeom>
            <a:avLst/>
            <a:gdLst/>
            <a:ahLst/>
            <a:cxnLst/>
            <a:rect l="l" t="t" r="r" b="b"/>
            <a:pathLst>
              <a:path w="147319" h="2091054">
                <a:moveTo>
                  <a:pt x="0" y="2090904"/>
                </a:moveTo>
                <a:lnTo>
                  <a:pt x="147237" y="2090904"/>
                </a:lnTo>
                <a:lnTo>
                  <a:pt x="147237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41308" y="8569765"/>
            <a:ext cx="12251055" cy="2592070"/>
          </a:xfrm>
          <a:custGeom>
            <a:avLst/>
            <a:gdLst/>
            <a:ahLst/>
            <a:cxnLst/>
            <a:rect l="l" t="t" r="r" b="b"/>
            <a:pathLst>
              <a:path w="12251055" h="2592070">
                <a:moveTo>
                  <a:pt x="0" y="2591544"/>
                </a:moveTo>
                <a:lnTo>
                  <a:pt x="12250935" y="2591544"/>
                </a:lnTo>
                <a:lnTo>
                  <a:pt x="1225093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90987" y="2841865"/>
            <a:ext cx="12251055" cy="4947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8545" y="8555041"/>
            <a:ext cx="1225105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055">
              <a:lnSpc>
                <a:spcPct val="100000"/>
              </a:lnSpc>
              <a:tabLst>
                <a:tab pos="4599940" algn="l"/>
                <a:tab pos="6624320" algn="l"/>
                <a:tab pos="10877550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690987" y="2841865"/>
            <a:ext cx="398145" cy="4947920"/>
          </a:xfrm>
          <a:custGeom>
            <a:avLst/>
            <a:gdLst/>
            <a:ahLst/>
            <a:cxnLst/>
            <a:rect l="l" t="t" r="r" b="b"/>
            <a:pathLst>
              <a:path w="398145" h="4947920">
                <a:moveTo>
                  <a:pt x="0" y="4947493"/>
                </a:moveTo>
                <a:lnTo>
                  <a:pt x="397558" y="4947493"/>
                </a:lnTo>
                <a:lnTo>
                  <a:pt x="397558" y="0"/>
                </a:lnTo>
                <a:lnTo>
                  <a:pt x="0" y="0"/>
                </a:lnTo>
                <a:lnTo>
                  <a:pt x="0" y="4947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8545" y="2459033"/>
            <a:ext cx="12251055" cy="5330825"/>
          </a:xfrm>
          <a:custGeom>
            <a:avLst/>
            <a:gdLst/>
            <a:ahLst/>
            <a:cxnLst/>
            <a:rect l="l" t="t" r="r" b="b"/>
            <a:pathLst>
              <a:path w="12251055" h="5330825">
                <a:moveTo>
                  <a:pt x="0" y="5330325"/>
                </a:moveTo>
                <a:lnTo>
                  <a:pt x="12250935" y="5330325"/>
                </a:lnTo>
                <a:lnTo>
                  <a:pt x="12250935" y="0"/>
                </a:lnTo>
                <a:lnTo>
                  <a:pt x="0" y="0"/>
                </a:lnTo>
                <a:lnTo>
                  <a:pt x="0" y="533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92244" y="8555041"/>
            <a:ext cx="147320" cy="2091055"/>
          </a:xfrm>
          <a:custGeom>
            <a:avLst/>
            <a:gdLst/>
            <a:ahLst/>
            <a:cxnLst/>
            <a:rect l="l" t="t" r="r" b="b"/>
            <a:pathLst>
              <a:path w="147319" h="2091054">
                <a:moveTo>
                  <a:pt x="0" y="2090904"/>
                </a:moveTo>
                <a:lnTo>
                  <a:pt x="147237" y="2090904"/>
                </a:lnTo>
                <a:lnTo>
                  <a:pt x="147237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41308" y="8569765"/>
            <a:ext cx="12251055" cy="2592070"/>
          </a:xfrm>
          <a:custGeom>
            <a:avLst/>
            <a:gdLst/>
            <a:ahLst/>
            <a:cxnLst/>
            <a:rect l="l" t="t" r="r" b="b"/>
            <a:pathLst>
              <a:path w="12251055" h="2592070">
                <a:moveTo>
                  <a:pt x="0" y="2591544"/>
                </a:moveTo>
                <a:lnTo>
                  <a:pt x="12250935" y="2591544"/>
                </a:lnTo>
                <a:lnTo>
                  <a:pt x="1225093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6419151" y="2801324"/>
            <a:ext cx="679259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shared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444444"/>
                </a:solidFill>
                <a:latin typeface="Palatino Linotype"/>
                <a:cs typeface="Palatino Linotype"/>
              </a:rPr>
              <a:t>services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90987" y="2841865"/>
            <a:ext cx="12251055" cy="4947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8545" y="8555041"/>
            <a:ext cx="1225105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055">
              <a:lnSpc>
                <a:spcPct val="100000"/>
              </a:lnSpc>
              <a:tabLst>
                <a:tab pos="4599940" algn="l"/>
                <a:tab pos="6624320" algn="l"/>
                <a:tab pos="10877550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690987" y="2841865"/>
            <a:ext cx="398145" cy="4947920"/>
          </a:xfrm>
          <a:custGeom>
            <a:avLst/>
            <a:gdLst/>
            <a:ahLst/>
            <a:cxnLst/>
            <a:rect l="l" t="t" r="r" b="b"/>
            <a:pathLst>
              <a:path w="398145" h="4947920">
                <a:moveTo>
                  <a:pt x="0" y="4947493"/>
                </a:moveTo>
                <a:lnTo>
                  <a:pt x="397558" y="4947493"/>
                </a:lnTo>
                <a:lnTo>
                  <a:pt x="397558" y="0"/>
                </a:lnTo>
                <a:lnTo>
                  <a:pt x="0" y="0"/>
                </a:lnTo>
                <a:lnTo>
                  <a:pt x="0" y="4947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8545" y="2459033"/>
            <a:ext cx="12251055" cy="5330825"/>
          </a:xfrm>
          <a:custGeom>
            <a:avLst/>
            <a:gdLst/>
            <a:ahLst/>
            <a:cxnLst/>
            <a:rect l="l" t="t" r="r" b="b"/>
            <a:pathLst>
              <a:path w="12251055" h="5330825">
                <a:moveTo>
                  <a:pt x="0" y="5330325"/>
                </a:moveTo>
                <a:lnTo>
                  <a:pt x="12250935" y="5330325"/>
                </a:lnTo>
                <a:lnTo>
                  <a:pt x="12250935" y="0"/>
                </a:lnTo>
                <a:lnTo>
                  <a:pt x="0" y="0"/>
                </a:lnTo>
                <a:lnTo>
                  <a:pt x="0" y="533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92244" y="8555041"/>
            <a:ext cx="147320" cy="2091055"/>
          </a:xfrm>
          <a:custGeom>
            <a:avLst/>
            <a:gdLst/>
            <a:ahLst/>
            <a:cxnLst/>
            <a:rect l="l" t="t" r="r" b="b"/>
            <a:pathLst>
              <a:path w="147319" h="2091054">
                <a:moveTo>
                  <a:pt x="0" y="2090904"/>
                </a:moveTo>
                <a:lnTo>
                  <a:pt x="147237" y="2090904"/>
                </a:lnTo>
                <a:lnTo>
                  <a:pt x="147237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41308" y="8569765"/>
            <a:ext cx="12251055" cy="2592070"/>
          </a:xfrm>
          <a:custGeom>
            <a:avLst/>
            <a:gdLst/>
            <a:ahLst/>
            <a:cxnLst/>
            <a:rect l="l" t="t" r="r" b="b"/>
            <a:pathLst>
              <a:path w="12251055" h="2592070">
                <a:moveTo>
                  <a:pt x="0" y="2591544"/>
                </a:moveTo>
                <a:lnTo>
                  <a:pt x="12250935" y="2591544"/>
                </a:lnTo>
                <a:lnTo>
                  <a:pt x="1225093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6419025" y="2801355"/>
            <a:ext cx="9766300" cy="205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shared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444444"/>
                </a:solidFill>
                <a:latin typeface="Palatino Linotype"/>
                <a:cs typeface="Palatino Linotype"/>
              </a:rPr>
              <a:t>services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90987" y="2841865"/>
            <a:ext cx="12251055" cy="4947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8545" y="8555041"/>
            <a:ext cx="1225105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055">
              <a:lnSpc>
                <a:spcPct val="100000"/>
              </a:lnSpc>
              <a:tabLst>
                <a:tab pos="4599940" algn="l"/>
                <a:tab pos="6624320" algn="l"/>
                <a:tab pos="10877550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690987" y="2841865"/>
            <a:ext cx="398145" cy="4947920"/>
          </a:xfrm>
          <a:custGeom>
            <a:avLst/>
            <a:gdLst/>
            <a:ahLst/>
            <a:cxnLst/>
            <a:rect l="l" t="t" r="r" b="b"/>
            <a:pathLst>
              <a:path w="398145" h="4947920">
                <a:moveTo>
                  <a:pt x="0" y="4947493"/>
                </a:moveTo>
                <a:lnTo>
                  <a:pt x="397558" y="4947493"/>
                </a:lnTo>
                <a:lnTo>
                  <a:pt x="397558" y="0"/>
                </a:lnTo>
                <a:lnTo>
                  <a:pt x="0" y="0"/>
                </a:lnTo>
                <a:lnTo>
                  <a:pt x="0" y="4947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8545" y="2459033"/>
            <a:ext cx="12251055" cy="5330825"/>
          </a:xfrm>
          <a:custGeom>
            <a:avLst/>
            <a:gdLst/>
            <a:ahLst/>
            <a:cxnLst/>
            <a:rect l="l" t="t" r="r" b="b"/>
            <a:pathLst>
              <a:path w="12251055" h="5330825">
                <a:moveTo>
                  <a:pt x="0" y="5330325"/>
                </a:moveTo>
                <a:lnTo>
                  <a:pt x="12250935" y="5330325"/>
                </a:lnTo>
                <a:lnTo>
                  <a:pt x="12250935" y="0"/>
                </a:lnTo>
                <a:lnTo>
                  <a:pt x="0" y="0"/>
                </a:lnTo>
                <a:lnTo>
                  <a:pt x="0" y="533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92244" y="8555041"/>
            <a:ext cx="147320" cy="2091055"/>
          </a:xfrm>
          <a:custGeom>
            <a:avLst/>
            <a:gdLst/>
            <a:ahLst/>
            <a:cxnLst/>
            <a:rect l="l" t="t" r="r" b="b"/>
            <a:pathLst>
              <a:path w="147319" h="2091054">
                <a:moveTo>
                  <a:pt x="0" y="2090904"/>
                </a:moveTo>
                <a:lnTo>
                  <a:pt x="147237" y="2090904"/>
                </a:lnTo>
                <a:lnTo>
                  <a:pt x="147237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41308" y="8569765"/>
            <a:ext cx="12251055" cy="2592070"/>
          </a:xfrm>
          <a:custGeom>
            <a:avLst/>
            <a:gdLst/>
            <a:ahLst/>
            <a:cxnLst/>
            <a:rect l="l" t="t" r="r" b="b"/>
            <a:pathLst>
              <a:path w="12251055" h="2592070">
                <a:moveTo>
                  <a:pt x="0" y="2591544"/>
                </a:moveTo>
                <a:lnTo>
                  <a:pt x="12250935" y="2591544"/>
                </a:lnTo>
                <a:lnTo>
                  <a:pt x="1225093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8064044" y="4366890"/>
            <a:ext cx="326771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enterprise-level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3052713" y="4366890"/>
            <a:ext cx="313309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419276" y="2801355"/>
            <a:ext cx="679259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shared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444444"/>
                </a:solidFill>
                <a:latin typeface="Palatino Linotype"/>
                <a:cs typeface="Palatino Linotype"/>
              </a:rPr>
              <a:t>services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90987" y="2841865"/>
            <a:ext cx="12251055" cy="4947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8545" y="8555041"/>
            <a:ext cx="1225105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055">
              <a:lnSpc>
                <a:spcPct val="100000"/>
              </a:lnSpc>
              <a:tabLst>
                <a:tab pos="4599940" algn="l"/>
                <a:tab pos="6624320" algn="l"/>
                <a:tab pos="10877550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690987" y="2841865"/>
            <a:ext cx="398145" cy="4947920"/>
          </a:xfrm>
          <a:custGeom>
            <a:avLst/>
            <a:gdLst/>
            <a:ahLst/>
            <a:cxnLst/>
            <a:rect l="l" t="t" r="r" b="b"/>
            <a:pathLst>
              <a:path w="398145" h="4947920">
                <a:moveTo>
                  <a:pt x="0" y="4947493"/>
                </a:moveTo>
                <a:lnTo>
                  <a:pt x="397558" y="4947493"/>
                </a:lnTo>
                <a:lnTo>
                  <a:pt x="397558" y="0"/>
                </a:lnTo>
                <a:lnTo>
                  <a:pt x="0" y="0"/>
                </a:lnTo>
                <a:lnTo>
                  <a:pt x="0" y="4947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8545" y="2459033"/>
            <a:ext cx="12251055" cy="5330825"/>
          </a:xfrm>
          <a:custGeom>
            <a:avLst/>
            <a:gdLst/>
            <a:ahLst/>
            <a:cxnLst/>
            <a:rect l="l" t="t" r="r" b="b"/>
            <a:pathLst>
              <a:path w="12251055" h="5330825">
                <a:moveTo>
                  <a:pt x="0" y="5330325"/>
                </a:moveTo>
                <a:lnTo>
                  <a:pt x="12250935" y="5330325"/>
                </a:lnTo>
                <a:lnTo>
                  <a:pt x="12250935" y="0"/>
                </a:lnTo>
                <a:lnTo>
                  <a:pt x="0" y="0"/>
                </a:lnTo>
                <a:lnTo>
                  <a:pt x="0" y="533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92244" y="8555041"/>
            <a:ext cx="147320" cy="2091055"/>
          </a:xfrm>
          <a:custGeom>
            <a:avLst/>
            <a:gdLst/>
            <a:ahLst/>
            <a:cxnLst/>
            <a:rect l="l" t="t" r="r" b="b"/>
            <a:pathLst>
              <a:path w="147319" h="2091054">
                <a:moveTo>
                  <a:pt x="0" y="2090904"/>
                </a:moveTo>
                <a:lnTo>
                  <a:pt x="147237" y="2090904"/>
                </a:lnTo>
                <a:lnTo>
                  <a:pt x="147237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41308" y="8569765"/>
            <a:ext cx="12251055" cy="2592070"/>
          </a:xfrm>
          <a:custGeom>
            <a:avLst/>
            <a:gdLst/>
            <a:ahLst/>
            <a:cxnLst/>
            <a:rect l="l" t="t" r="r" b="b"/>
            <a:pathLst>
              <a:path w="12251055" h="2592070">
                <a:moveTo>
                  <a:pt x="0" y="2591544"/>
                </a:moveTo>
                <a:lnTo>
                  <a:pt x="12250935" y="2591544"/>
                </a:lnTo>
                <a:lnTo>
                  <a:pt x="1225093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4308040" y="4416302"/>
            <a:ext cx="185293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30" dirty="0">
                <a:solidFill>
                  <a:srgbClr val="444444"/>
                </a:solidFill>
                <a:latin typeface="Palatino Linotype"/>
                <a:cs typeface="Palatino Linotype"/>
              </a:rPr>
              <a:t>concrete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063824" y="4367004"/>
            <a:ext cx="326771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enterprise-level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3052494" y="4367004"/>
            <a:ext cx="313309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419057" y="2801480"/>
            <a:ext cx="679259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shared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444444"/>
                </a:solidFill>
                <a:latin typeface="Palatino Linotype"/>
                <a:cs typeface="Palatino Linotype"/>
              </a:rPr>
              <a:t>services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90987" y="2841865"/>
            <a:ext cx="12251055" cy="4947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8545" y="8555041"/>
            <a:ext cx="1225105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055">
              <a:lnSpc>
                <a:spcPct val="100000"/>
              </a:lnSpc>
              <a:tabLst>
                <a:tab pos="4599940" algn="l"/>
                <a:tab pos="6624320" algn="l"/>
                <a:tab pos="10877550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690987" y="2841865"/>
            <a:ext cx="398145" cy="4947920"/>
          </a:xfrm>
          <a:custGeom>
            <a:avLst/>
            <a:gdLst/>
            <a:ahLst/>
            <a:cxnLst/>
            <a:rect l="l" t="t" r="r" b="b"/>
            <a:pathLst>
              <a:path w="398145" h="4947920">
                <a:moveTo>
                  <a:pt x="0" y="4947493"/>
                </a:moveTo>
                <a:lnTo>
                  <a:pt x="397558" y="4947493"/>
                </a:lnTo>
                <a:lnTo>
                  <a:pt x="397558" y="0"/>
                </a:lnTo>
                <a:lnTo>
                  <a:pt x="0" y="0"/>
                </a:lnTo>
                <a:lnTo>
                  <a:pt x="0" y="4947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8545" y="2459033"/>
            <a:ext cx="12251055" cy="5330825"/>
          </a:xfrm>
          <a:custGeom>
            <a:avLst/>
            <a:gdLst/>
            <a:ahLst/>
            <a:cxnLst/>
            <a:rect l="l" t="t" r="r" b="b"/>
            <a:pathLst>
              <a:path w="12251055" h="5330825">
                <a:moveTo>
                  <a:pt x="0" y="5330325"/>
                </a:moveTo>
                <a:lnTo>
                  <a:pt x="12250935" y="5330325"/>
                </a:lnTo>
                <a:lnTo>
                  <a:pt x="12250935" y="0"/>
                </a:lnTo>
                <a:lnTo>
                  <a:pt x="0" y="0"/>
                </a:lnTo>
                <a:lnTo>
                  <a:pt x="0" y="533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4394446" y="5830585"/>
            <a:ext cx="11516360" cy="1031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90"/>
              </a:lnSpc>
            </a:pPr>
            <a:r>
              <a:rPr sz="3600" spc="55" dirty="0">
                <a:solidFill>
                  <a:srgbClr val="444444"/>
                </a:solidFill>
                <a:latin typeface="Palatino Linotype"/>
                <a:cs typeface="Palatino Linotype"/>
              </a:rPr>
              <a:t>custom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or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vendor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implementations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75" dirty="0">
                <a:solidFill>
                  <a:srgbClr val="444444"/>
                </a:solidFill>
                <a:latin typeface="Palatino Linotype"/>
                <a:cs typeface="Palatino Linotype"/>
              </a:rPr>
              <a:t>that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80" dirty="0">
                <a:solidFill>
                  <a:srgbClr val="444444"/>
                </a:solidFill>
                <a:latin typeface="Palatino Linotype"/>
                <a:cs typeface="Palatino Linotype"/>
              </a:rPr>
              <a:t>are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00" dirty="0">
                <a:solidFill>
                  <a:srgbClr val="444444"/>
                </a:solidFill>
                <a:latin typeface="Palatino Linotype"/>
                <a:cs typeface="Palatino Linotype"/>
              </a:rPr>
              <a:t>one-to-one</a:t>
            </a:r>
            <a:r>
              <a:rPr sz="3600" spc="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or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one-to-many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relationship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95" dirty="0">
                <a:solidFill>
                  <a:srgbClr val="444444"/>
                </a:solidFill>
                <a:latin typeface="Palatino Linotype"/>
                <a:cs typeface="Palatino Linotype"/>
              </a:rPr>
              <a:t>with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business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444444"/>
                </a:solidFill>
                <a:latin typeface="Palatino Linotype"/>
                <a:cs typeface="Palatino Linotype"/>
              </a:rPr>
              <a:t>services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6192244" y="8555041"/>
            <a:ext cx="147320" cy="2091055"/>
          </a:xfrm>
          <a:custGeom>
            <a:avLst/>
            <a:gdLst/>
            <a:ahLst/>
            <a:cxnLst/>
            <a:rect l="l" t="t" r="r" b="b"/>
            <a:pathLst>
              <a:path w="147319" h="2091054">
                <a:moveTo>
                  <a:pt x="0" y="2090904"/>
                </a:moveTo>
                <a:lnTo>
                  <a:pt x="147237" y="2090904"/>
                </a:lnTo>
                <a:lnTo>
                  <a:pt x="147237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41308" y="8569765"/>
            <a:ext cx="12251055" cy="2592070"/>
          </a:xfrm>
          <a:custGeom>
            <a:avLst/>
            <a:gdLst/>
            <a:ahLst/>
            <a:cxnLst/>
            <a:rect l="l" t="t" r="r" b="b"/>
            <a:pathLst>
              <a:path w="12251055" h="2592070">
                <a:moveTo>
                  <a:pt x="0" y="2591544"/>
                </a:moveTo>
                <a:lnTo>
                  <a:pt x="12250935" y="2591544"/>
                </a:lnTo>
                <a:lnTo>
                  <a:pt x="1225093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4308040" y="4416302"/>
            <a:ext cx="185293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30" dirty="0">
                <a:solidFill>
                  <a:srgbClr val="444444"/>
                </a:solidFill>
                <a:latin typeface="Palatino Linotype"/>
                <a:cs typeface="Palatino Linotype"/>
              </a:rPr>
              <a:t>concrete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063824" y="4367004"/>
            <a:ext cx="326771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enterprise-level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3052494" y="4367004"/>
            <a:ext cx="313309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19057" y="2801480"/>
            <a:ext cx="679259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shared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444444"/>
                </a:solidFill>
                <a:latin typeface="Palatino Linotype"/>
                <a:cs typeface="Palatino Linotype"/>
              </a:rPr>
              <a:t>services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6822" y="4856587"/>
            <a:ext cx="5557926" cy="1950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38048" y="7758352"/>
            <a:ext cx="1706564" cy="170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419" y="7831242"/>
            <a:ext cx="1382885" cy="1384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8165" y="6771425"/>
            <a:ext cx="1076026" cy="17956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9875" y="6752062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8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4224" y="759507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2175" y="3866295"/>
            <a:ext cx="4235556" cy="38908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17293" y="8803540"/>
            <a:ext cx="1456403" cy="14598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54209" y="8821754"/>
            <a:ext cx="1382885" cy="1384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45639" y="7742591"/>
            <a:ext cx="0" cy="1010919"/>
          </a:xfrm>
          <a:custGeom>
            <a:avLst/>
            <a:gdLst/>
            <a:ahLst/>
            <a:cxnLst/>
            <a:rect l="l" t="t" r="r" b="b"/>
            <a:pathLst>
              <a:path h="1010920">
                <a:moveTo>
                  <a:pt x="0" y="1010557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19989" y="858558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298"/>
                </a:lnTo>
                <a:lnTo>
                  <a:pt x="25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6830" y="9342515"/>
            <a:ext cx="2212340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8305">
              <a:lnSpc>
                <a:spcPct val="100000"/>
              </a:lnSpc>
            </a:pPr>
            <a:r>
              <a:rPr sz="3300" spc="-25" dirty="0">
                <a:latin typeface="Arial"/>
                <a:cs typeface="Arial"/>
              </a:rPr>
              <a:t>layered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architecture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75390" y="9916326"/>
            <a:ext cx="323786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20" dirty="0">
                <a:latin typeface="Arial"/>
                <a:cs typeface="Arial"/>
              </a:rPr>
              <a:t>modular</a:t>
            </a:r>
            <a:r>
              <a:rPr sz="3300" spc="85" dirty="0">
                <a:latin typeface="Times New Roman"/>
                <a:cs typeface="Times New Roman"/>
              </a:rPr>
              <a:t> </a:t>
            </a:r>
            <a:r>
              <a:rPr sz="3300" spc="-20" dirty="0">
                <a:latin typeface="Arial"/>
                <a:cs typeface="Arial"/>
              </a:rPr>
              <a:t>monolith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7820" y="3209765"/>
            <a:ext cx="7110730" cy="591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54375" algn="l"/>
              </a:tabLst>
            </a:pPr>
            <a:r>
              <a:rPr sz="4450" spc="640" dirty="0">
                <a:latin typeface="Calibri"/>
                <a:cs typeface="Calibri"/>
              </a:rPr>
              <a:t>te</a:t>
            </a:r>
            <a:r>
              <a:rPr sz="4450" spc="655" dirty="0">
                <a:latin typeface="Calibri"/>
                <a:cs typeface="Calibri"/>
              </a:rPr>
              <a:t>c</a:t>
            </a:r>
            <a:r>
              <a:rPr sz="4450" spc="390" dirty="0">
                <a:latin typeface="Calibri"/>
                <a:cs typeface="Calibri"/>
              </a:rPr>
              <a:t>h</a:t>
            </a:r>
            <a:r>
              <a:rPr sz="4450" spc="905" dirty="0">
                <a:latin typeface="Calibri"/>
                <a:cs typeface="Calibri"/>
              </a:rPr>
              <a:t>n</a:t>
            </a:r>
            <a:r>
              <a:rPr sz="4450" spc="819" dirty="0">
                <a:latin typeface="Calibri"/>
                <a:cs typeface="Calibri"/>
              </a:rPr>
              <a:t>ic</a:t>
            </a:r>
            <a:r>
              <a:rPr sz="4450" spc="930" dirty="0">
                <a:latin typeface="Calibri"/>
                <a:cs typeface="Calibri"/>
              </a:rPr>
              <a:t>a</a:t>
            </a:r>
            <a:r>
              <a:rPr sz="4450" spc="1070" dirty="0">
                <a:latin typeface="Calibri"/>
                <a:cs typeface="Calibri"/>
              </a:rPr>
              <a:t>l</a:t>
            </a:r>
            <a:r>
              <a:rPr sz="4450" dirty="0">
                <a:latin typeface="Times New Roman"/>
                <a:cs typeface="Times New Roman"/>
              </a:rPr>
              <a:t>	</a:t>
            </a:r>
            <a:r>
              <a:rPr sz="4450" spc="390" dirty="0">
                <a:latin typeface="Calibri"/>
                <a:cs typeface="Calibri"/>
              </a:rPr>
              <a:t>p</a:t>
            </a:r>
            <a:r>
              <a:rPr sz="4450" spc="930" dirty="0">
                <a:latin typeface="Calibri"/>
                <a:cs typeface="Calibri"/>
              </a:rPr>
              <a:t>a</a:t>
            </a:r>
            <a:r>
              <a:rPr sz="4450" spc="665" dirty="0">
                <a:latin typeface="Calibri"/>
                <a:cs typeface="Calibri"/>
              </a:rPr>
              <a:t>rtitio</a:t>
            </a:r>
            <a:r>
              <a:rPr sz="4450" spc="1040" dirty="0">
                <a:latin typeface="Calibri"/>
                <a:cs typeface="Calibri"/>
              </a:rPr>
              <a:t>n</a:t>
            </a:r>
            <a:r>
              <a:rPr sz="4450" spc="815" dirty="0">
                <a:latin typeface="Calibri"/>
                <a:cs typeface="Calibri"/>
              </a:rPr>
              <a:t>in</a:t>
            </a:r>
            <a:r>
              <a:rPr sz="4450" spc="919" dirty="0">
                <a:latin typeface="Calibri"/>
                <a:cs typeface="Calibri"/>
              </a:rPr>
              <a:t>g</a:t>
            </a:r>
            <a:endParaRPr sz="445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005" rIns="0" bIns="0" rtlCol="0">
            <a:spAutoFit/>
          </a:bodyPr>
          <a:lstStyle/>
          <a:p>
            <a:pPr marL="5067935">
              <a:lnSpc>
                <a:spcPct val="100000"/>
              </a:lnSpc>
            </a:pPr>
            <a:r>
              <a:rPr sz="6100" spc="-5" dirty="0">
                <a:solidFill>
                  <a:srgbClr val="444444"/>
                </a:solidFill>
              </a:rPr>
              <a:t>monoliths</a:t>
            </a:r>
            <a:endParaRPr sz="61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90987" y="2841865"/>
            <a:ext cx="12251055" cy="4947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88545" y="8555041"/>
            <a:ext cx="1225105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4055">
              <a:lnSpc>
                <a:spcPct val="100000"/>
              </a:lnSpc>
              <a:tabLst>
                <a:tab pos="4599940" algn="l"/>
                <a:tab pos="6624320" algn="l"/>
                <a:tab pos="10877550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60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690987" y="2841865"/>
            <a:ext cx="398145" cy="4947920"/>
          </a:xfrm>
          <a:custGeom>
            <a:avLst/>
            <a:gdLst/>
            <a:ahLst/>
            <a:cxnLst/>
            <a:rect l="l" t="t" r="r" b="b"/>
            <a:pathLst>
              <a:path w="398145" h="4947920">
                <a:moveTo>
                  <a:pt x="0" y="4947493"/>
                </a:moveTo>
                <a:lnTo>
                  <a:pt x="397558" y="4947493"/>
                </a:lnTo>
                <a:lnTo>
                  <a:pt x="397558" y="0"/>
                </a:lnTo>
                <a:lnTo>
                  <a:pt x="0" y="0"/>
                </a:lnTo>
                <a:lnTo>
                  <a:pt x="0" y="4947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8545" y="2459033"/>
            <a:ext cx="12251055" cy="5330825"/>
          </a:xfrm>
          <a:custGeom>
            <a:avLst/>
            <a:gdLst/>
            <a:ahLst/>
            <a:cxnLst/>
            <a:rect l="l" t="t" r="r" b="b"/>
            <a:pathLst>
              <a:path w="12251055" h="5330825">
                <a:moveTo>
                  <a:pt x="0" y="5330325"/>
                </a:moveTo>
                <a:lnTo>
                  <a:pt x="12250935" y="5330325"/>
                </a:lnTo>
                <a:lnTo>
                  <a:pt x="12250935" y="0"/>
                </a:lnTo>
                <a:lnTo>
                  <a:pt x="0" y="0"/>
                </a:lnTo>
                <a:lnTo>
                  <a:pt x="0" y="533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4394446" y="5830585"/>
            <a:ext cx="11516360" cy="1031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90"/>
              </a:lnSpc>
            </a:pPr>
            <a:r>
              <a:rPr sz="3600" spc="55" dirty="0">
                <a:solidFill>
                  <a:srgbClr val="444444"/>
                </a:solidFill>
                <a:latin typeface="Palatino Linotype"/>
                <a:cs typeface="Palatino Linotype"/>
              </a:rPr>
              <a:t>custom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or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vendor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implementations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75" dirty="0">
                <a:solidFill>
                  <a:srgbClr val="444444"/>
                </a:solidFill>
                <a:latin typeface="Palatino Linotype"/>
                <a:cs typeface="Palatino Linotype"/>
              </a:rPr>
              <a:t>that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80" dirty="0">
                <a:solidFill>
                  <a:srgbClr val="444444"/>
                </a:solidFill>
                <a:latin typeface="Palatino Linotype"/>
                <a:cs typeface="Palatino Linotype"/>
              </a:rPr>
              <a:t>are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00" dirty="0">
                <a:solidFill>
                  <a:srgbClr val="444444"/>
                </a:solidFill>
                <a:latin typeface="Palatino Linotype"/>
                <a:cs typeface="Palatino Linotype"/>
              </a:rPr>
              <a:t>one-to-one</a:t>
            </a:r>
            <a:r>
              <a:rPr sz="3600" spc="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or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one-to-many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relationship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-95" dirty="0">
                <a:solidFill>
                  <a:srgbClr val="444444"/>
                </a:solidFill>
                <a:latin typeface="Palatino Linotype"/>
                <a:cs typeface="Palatino Linotype"/>
              </a:rPr>
              <a:t>with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business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444444"/>
                </a:solidFill>
                <a:latin typeface="Palatino Linotype"/>
                <a:cs typeface="Palatino Linotype"/>
              </a:rPr>
              <a:t>services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6192244" y="8555041"/>
            <a:ext cx="147320" cy="2091055"/>
          </a:xfrm>
          <a:custGeom>
            <a:avLst/>
            <a:gdLst/>
            <a:ahLst/>
            <a:cxnLst/>
            <a:rect l="l" t="t" r="r" b="b"/>
            <a:pathLst>
              <a:path w="147319" h="2091054">
                <a:moveTo>
                  <a:pt x="0" y="2090904"/>
                </a:moveTo>
                <a:lnTo>
                  <a:pt x="147237" y="2090904"/>
                </a:lnTo>
                <a:lnTo>
                  <a:pt x="147237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41308" y="8569765"/>
            <a:ext cx="12251055" cy="2592070"/>
          </a:xfrm>
          <a:custGeom>
            <a:avLst/>
            <a:gdLst/>
            <a:ahLst/>
            <a:cxnLst/>
            <a:rect l="l" t="t" r="r" b="b"/>
            <a:pathLst>
              <a:path w="12251055" h="2592070">
                <a:moveTo>
                  <a:pt x="0" y="2591544"/>
                </a:moveTo>
                <a:lnTo>
                  <a:pt x="12250935" y="2591544"/>
                </a:lnTo>
                <a:lnTo>
                  <a:pt x="1225093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98497" y="9259310"/>
            <a:ext cx="3954576" cy="105203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96640" y="9375820"/>
            <a:ext cx="3337732" cy="8875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91629" y="9350173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26" y="0"/>
                </a:moveTo>
                <a:lnTo>
                  <a:pt x="84654" y="899"/>
                </a:lnTo>
                <a:lnTo>
                  <a:pt x="45287" y="15367"/>
                </a:lnTo>
                <a:lnTo>
                  <a:pt x="16031" y="44266"/>
                </a:lnTo>
                <a:lnTo>
                  <a:pt x="1079" y="83402"/>
                </a:lnTo>
                <a:lnTo>
                  <a:pt x="0" y="97997"/>
                </a:lnTo>
                <a:lnTo>
                  <a:pt x="900" y="666299"/>
                </a:lnTo>
                <a:lnTo>
                  <a:pt x="15368" y="705672"/>
                </a:lnTo>
                <a:lnTo>
                  <a:pt x="44264" y="734934"/>
                </a:lnTo>
                <a:lnTo>
                  <a:pt x="83391" y="749888"/>
                </a:lnTo>
                <a:lnTo>
                  <a:pt x="97982" y="750968"/>
                </a:lnTo>
                <a:lnTo>
                  <a:pt x="3567066" y="750067"/>
                </a:lnTo>
                <a:lnTo>
                  <a:pt x="3606436" y="735595"/>
                </a:lnTo>
                <a:lnTo>
                  <a:pt x="3635685" y="706692"/>
                </a:lnTo>
                <a:lnTo>
                  <a:pt x="3650629" y="667555"/>
                </a:lnTo>
                <a:lnTo>
                  <a:pt x="3651708" y="652961"/>
                </a:lnTo>
                <a:lnTo>
                  <a:pt x="3650809" y="84666"/>
                </a:lnTo>
                <a:lnTo>
                  <a:pt x="3636348" y="45292"/>
                </a:lnTo>
                <a:lnTo>
                  <a:pt x="3607457" y="16032"/>
                </a:lnTo>
                <a:lnTo>
                  <a:pt x="3568323" y="1079"/>
                </a:lnTo>
                <a:lnTo>
                  <a:pt x="35537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4505815" y="9580823"/>
            <a:ext cx="301815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0" dirty="0">
                <a:solidFill>
                  <a:srgbClr val="FFFFFF"/>
                </a:solidFill>
                <a:latin typeface="Palatino Linotype"/>
                <a:cs typeface="Palatino Linotype"/>
              </a:rPr>
              <a:t>CreateCustomer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149021" y="9259310"/>
            <a:ext cx="3954576" cy="105203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981733" y="9375820"/>
            <a:ext cx="2268564" cy="8875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240921" y="9350173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26" y="0"/>
                </a:moveTo>
                <a:lnTo>
                  <a:pt x="84648" y="899"/>
                </a:lnTo>
                <a:lnTo>
                  <a:pt x="45276" y="15367"/>
                </a:lnTo>
                <a:lnTo>
                  <a:pt x="16024" y="44266"/>
                </a:lnTo>
                <a:lnTo>
                  <a:pt x="1079" y="83402"/>
                </a:lnTo>
                <a:lnTo>
                  <a:pt x="0" y="97997"/>
                </a:lnTo>
                <a:lnTo>
                  <a:pt x="899" y="666299"/>
                </a:lnTo>
                <a:lnTo>
                  <a:pt x="15362" y="705672"/>
                </a:lnTo>
                <a:lnTo>
                  <a:pt x="44253" y="734934"/>
                </a:lnTo>
                <a:lnTo>
                  <a:pt x="83385" y="749888"/>
                </a:lnTo>
                <a:lnTo>
                  <a:pt x="97982" y="750968"/>
                </a:lnTo>
                <a:lnTo>
                  <a:pt x="3567061" y="750067"/>
                </a:lnTo>
                <a:lnTo>
                  <a:pt x="3606424" y="735595"/>
                </a:lnTo>
                <a:lnTo>
                  <a:pt x="3635679" y="706692"/>
                </a:lnTo>
                <a:lnTo>
                  <a:pt x="3650629" y="667555"/>
                </a:lnTo>
                <a:lnTo>
                  <a:pt x="3651708" y="652961"/>
                </a:lnTo>
                <a:lnTo>
                  <a:pt x="3650809" y="84666"/>
                </a:lnTo>
                <a:lnTo>
                  <a:pt x="3636342" y="45292"/>
                </a:lnTo>
                <a:lnTo>
                  <a:pt x="3607446" y="16032"/>
                </a:lnTo>
                <a:lnTo>
                  <a:pt x="3568317" y="1079"/>
                </a:lnTo>
                <a:lnTo>
                  <a:pt x="35537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9085899" y="9580823"/>
            <a:ext cx="195643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0" dirty="0">
                <a:solidFill>
                  <a:srgbClr val="FFFFFF"/>
                </a:solidFill>
                <a:latin typeface="Palatino Linotype"/>
                <a:cs typeface="Palatino Linotype"/>
              </a:rPr>
              <a:t>CalcQuote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2199544" y="9259310"/>
            <a:ext cx="3951134" cy="105203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737555" y="9375820"/>
            <a:ext cx="2854556" cy="8875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290214" y="9350173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01" y="0"/>
                </a:moveTo>
                <a:lnTo>
                  <a:pt x="84648" y="899"/>
                </a:lnTo>
                <a:lnTo>
                  <a:pt x="45276" y="15367"/>
                </a:lnTo>
                <a:lnTo>
                  <a:pt x="16024" y="44266"/>
                </a:lnTo>
                <a:lnTo>
                  <a:pt x="1079" y="83402"/>
                </a:lnTo>
                <a:lnTo>
                  <a:pt x="0" y="97997"/>
                </a:lnTo>
                <a:lnTo>
                  <a:pt x="899" y="666299"/>
                </a:lnTo>
                <a:lnTo>
                  <a:pt x="15362" y="705672"/>
                </a:lnTo>
                <a:lnTo>
                  <a:pt x="44253" y="734934"/>
                </a:lnTo>
                <a:lnTo>
                  <a:pt x="83385" y="749888"/>
                </a:lnTo>
                <a:lnTo>
                  <a:pt x="97982" y="750968"/>
                </a:lnTo>
                <a:lnTo>
                  <a:pt x="3567060" y="750065"/>
                </a:lnTo>
                <a:lnTo>
                  <a:pt x="3606428" y="735588"/>
                </a:lnTo>
                <a:lnTo>
                  <a:pt x="3635681" y="706686"/>
                </a:lnTo>
                <a:lnTo>
                  <a:pt x="3650629" y="667553"/>
                </a:lnTo>
                <a:lnTo>
                  <a:pt x="3651708" y="652961"/>
                </a:lnTo>
                <a:lnTo>
                  <a:pt x="3650806" y="84648"/>
                </a:lnTo>
                <a:lnTo>
                  <a:pt x="3636334" y="45282"/>
                </a:lnTo>
                <a:lnTo>
                  <a:pt x="3607434" y="16028"/>
                </a:lnTo>
                <a:lnTo>
                  <a:pt x="3568297" y="1079"/>
                </a:lnTo>
                <a:lnTo>
                  <a:pt x="3553701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2844301" y="9580823"/>
            <a:ext cx="253809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ValidateTrade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4308040" y="4416302"/>
            <a:ext cx="185293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30" dirty="0">
                <a:solidFill>
                  <a:srgbClr val="444444"/>
                </a:solidFill>
                <a:latin typeface="Palatino Linotype"/>
                <a:cs typeface="Palatino Linotype"/>
              </a:rPr>
              <a:t>concrete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063824" y="4367004"/>
            <a:ext cx="326771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dirty="0">
                <a:solidFill>
                  <a:srgbClr val="444444"/>
                </a:solidFill>
                <a:latin typeface="Palatino Linotype"/>
                <a:cs typeface="Palatino Linotype"/>
              </a:rPr>
              <a:t>enterprise-level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3052494" y="4367004"/>
            <a:ext cx="313309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50" dirty="0">
                <a:solidFill>
                  <a:srgbClr val="444444"/>
                </a:solidFill>
                <a:latin typeface="Palatino Linotype"/>
                <a:cs typeface="Palatino Linotype"/>
              </a:rPr>
              <a:t>coarse-grained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419057" y="2801480"/>
            <a:ext cx="679259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444444"/>
                </a:solidFill>
                <a:latin typeface="Palatino Linotype"/>
                <a:cs typeface="Palatino Linotype"/>
              </a:rPr>
              <a:t>shared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444444"/>
                </a:solidFill>
                <a:latin typeface="Palatino Linotype"/>
                <a:cs typeface="Palatino Linotype"/>
              </a:rPr>
              <a:t>services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18733" y="4434536"/>
            <a:ext cx="7206615" cy="201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3933190" marR="5080" indent="-266700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98971" y="3855388"/>
            <a:ext cx="0" cy="1094105"/>
          </a:xfrm>
          <a:custGeom>
            <a:avLst/>
            <a:gdLst/>
            <a:ahLst/>
            <a:cxnLst/>
            <a:rect l="l" t="t" r="r" b="b"/>
            <a:pathLst>
              <a:path h="1094104">
                <a:moveTo>
                  <a:pt x="0" y="0"/>
                </a:moveTo>
                <a:lnTo>
                  <a:pt x="0" y="109396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33901" y="4486607"/>
            <a:ext cx="3709035" cy="0"/>
          </a:xfrm>
          <a:custGeom>
            <a:avLst/>
            <a:gdLst/>
            <a:ahLst/>
            <a:cxnLst/>
            <a:rect l="l" t="t" r="r" b="b"/>
            <a:pathLst>
              <a:path w="3709034">
                <a:moveTo>
                  <a:pt x="3709030" y="0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82272" y="4467558"/>
            <a:ext cx="0" cy="485140"/>
          </a:xfrm>
          <a:custGeom>
            <a:avLst/>
            <a:gdLst/>
            <a:ahLst/>
            <a:cxnLst/>
            <a:rect l="l" t="t" r="r" b="b"/>
            <a:pathLst>
              <a:path h="485139">
                <a:moveTo>
                  <a:pt x="0" y="0"/>
                </a:moveTo>
                <a:lnTo>
                  <a:pt x="0" y="48468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822853" y="3851066"/>
            <a:ext cx="0" cy="662940"/>
          </a:xfrm>
          <a:custGeom>
            <a:avLst/>
            <a:gdLst/>
            <a:ahLst/>
            <a:cxnLst/>
            <a:rect l="l" t="t" r="r" b="b"/>
            <a:pathLst>
              <a:path h="662939">
                <a:moveTo>
                  <a:pt x="0" y="662605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56392" y="3838878"/>
            <a:ext cx="0" cy="645795"/>
          </a:xfrm>
          <a:custGeom>
            <a:avLst/>
            <a:gdLst/>
            <a:ahLst/>
            <a:cxnLst/>
            <a:rect l="l" t="t" r="r" b="b"/>
            <a:pathLst>
              <a:path h="645795">
                <a:moveTo>
                  <a:pt x="0" y="64559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98670" y="6663227"/>
            <a:ext cx="0" cy="1082040"/>
          </a:xfrm>
          <a:custGeom>
            <a:avLst/>
            <a:gdLst/>
            <a:ahLst/>
            <a:cxnLst/>
            <a:rect l="l" t="t" r="r" b="b"/>
            <a:pathLst>
              <a:path h="1082040">
                <a:moveTo>
                  <a:pt x="0" y="0"/>
                </a:moveTo>
                <a:lnTo>
                  <a:pt x="0" y="1081525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73004" y="7097300"/>
            <a:ext cx="3709670" cy="0"/>
          </a:xfrm>
          <a:custGeom>
            <a:avLst/>
            <a:gdLst/>
            <a:ahLst/>
            <a:cxnLst/>
            <a:rect l="l" t="t" r="r" b="b"/>
            <a:pathLst>
              <a:path w="3709669">
                <a:moveTo>
                  <a:pt x="3709055" y="0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6426" y="6634252"/>
            <a:ext cx="0" cy="483234"/>
          </a:xfrm>
          <a:custGeom>
            <a:avLst/>
            <a:gdLst/>
            <a:ahLst/>
            <a:cxnLst/>
            <a:rect l="l" t="t" r="r" b="b"/>
            <a:pathLst>
              <a:path h="483234">
                <a:moveTo>
                  <a:pt x="0" y="0"/>
                </a:moveTo>
                <a:lnTo>
                  <a:pt x="0" y="48272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867032" y="7089560"/>
            <a:ext cx="0" cy="664210"/>
          </a:xfrm>
          <a:custGeom>
            <a:avLst/>
            <a:gdLst/>
            <a:ahLst/>
            <a:cxnLst/>
            <a:rect l="l" t="t" r="r" b="b"/>
            <a:pathLst>
              <a:path h="664209">
                <a:moveTo>
                  <a:pt x="0" y="66391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00571" y="7098607"/>
            <a:ext cx="0" cy="632460"/>
          </a:xfrm>
          <a:custGeom>
            <a:avLst/>
            <a:gdLst/>
            <a:ahLst/>
            <a:cxnLst/>
            <a:rect l="l" t="t" r="r" b="b"/>
            <a:pathLst>
              <a:path h="632459">
                <a:moveTo>
                  <a:pt x="0" y="631871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989316" y="8574951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920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10700678" y="9204941"/>
            <a:ext cx="378079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732118" y="9387946"/>
            <a:ext cx="694690" cy="0"/>
          </a:xfrm>
          <a:custGeom>
            <a:avLst/>
            <a:gdLst/>
            <a:ahLst/>
            <a:cxnLst/>
            <a:rect l="l" t="t" r="r" b="b"/>
            <a:pathLst>
              <a:path w="694690">
                <a:moveTo>
                  <a:pt x="0" y="0"/>
                </a:moveTo>
                <a:lnTo>
                  <a:pt x="694646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129510" y="8567412"/>
            <a:ext cx="0" cy="368300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0"/>
                </a:moveTo>
                <a:lnTo>
                  <a:pt x="0" y="36825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14953871" y="9253618"/>
            <a:ext cx="21780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690987" y="2900768"/>
            <a:ext cx="12251055" cy="606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  <a:spcBef>
                <a:spcPts val="2170"/>
              </a:spcBef>
              <a:tabLst>
                <a:tab pos="5361940" algn="l"/>
                <a:tab pos="6466205" algn="l"/>
                <a:tab pos="7570470" algn="l"/>
                <a:tab pos="8733790" algn="l"/>
                <a:tab pos="9838055" algn="l"/>
                <a:tab pos="10942320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728096" y="8555041"/>
            <a:ext cx="644969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885">
              <a:lnSpc>
                <a:spcPct val="100000"/>
              </a:lnSpc>
              <a:tabLst>
                <a:tab pos="523811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690987" y="2900768"/>
            <a:ext cx="398145" cy="6066790"/>
          </a:xfrm>
          <a:custGeom>
            <a:avLst/>
            <a:gdLst/>
            <a:ahLst/>
            <a:cxnLst/>
            <a:rect l="l" t="t" r="r" b="b"/>
            <a:pathLst>
              <a:path w="398145" h="6066790">
                <a:moveTo>
                  <a:pt x="0" y="6066562"/>
                </a:moveTo>
                <a:lnTo>
                  <a:pt x="397558" y="6066562"/>
                </a:lnTo>
                <a:lnTo>
                  <a:pt x="397558" y="0"/>
                </a:lnTo>
                <a:lnTo>
                  <a:pt x="0" y="0"/>
                </a:lnTo>
                <a:lnTo>
                  <a:pt x="0" y="6066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88545" y="2459030"/>
            <a:ext cx="12251055" cy="6508750"/>
          </a:xfrm>
          <a:custGeom>
            <a:avLst/>
            <a:gdLst/>
            <a:ahLst/>
            <a:cxnLst/>
            <a:rect l="l" t="t" r="r" b="b"/>
            <a:pathLst>
              <a:path w="12251055" h="6508750">
                <a:moveTo>
                  <a:pt x="0" y="6508300"/>
                </a:moveTo>
                <a:lnTo>
                  <a:pt x="12250935" y="6508300"/>
                </a:lnTo>
                <a:lnTo>
                  <a:pt x="12250935" y="0"/>
                </a:lnTo>
                <a:lnTo>
                  <a:pt x="0" y="0"/>
                </a:lnTo>
                <a:lnTo>
                  <a:pt x="0" y="6508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148065" y="8555041"/>
            <a:ext cx="29845" cy="2091055"/>
          </a:xfrm>
          <a:custGeom>
            <a:avLst/>
            <a:gdLst/>
            <a:ahLst/>
            <a:cxnLst/>
            <a:rect l="l" t="t" r="r" b="b"/>
            <a:pathLst>
              <a:path w="29844" h="2091054">
                <a:moveTo>
                  <a:pt x="0" y="2090904"/>
                </a:moveTo>
                <a:lnTo>
                  <a:pt x="29452" y="2090904"/>
                </a:lnTo>
                <a:lnTo>
                  <a:pt x="29452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698670" y="8569765"/>
            <a:ext cx="6449695" cy="2592070"/>
          </a:xfrm>
          <a:custGeom>
            <a:avLst/>
            <a:gdLst/>
            <a:ahLst/>
            <a:cxnLst/>
            <a:rect l="l" t="t" r="r" b="b"/>
            <a:pathLst>
              <a:path w="6449694" h="2592070">
                <a:moveTo>
                  <a:pt x="0" y="2591544"/>
                </a:moveTo>
                <a:lnTo>
                  <a:pt x="6449395" y="2591544"/>
                </a:lnTo>
                <a:lnTo>
                  <a:pt x="644939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690987" y="2900768"/>
            <a:ext cx="12251055" cy="606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  <a:spcBef>
                <a:spcPts val="2170"/>
              </a:spcBef>
              <a:tabLst>
                <a:tab pos="5361940" algn="l"/>
                <a:tab pos="6466205" algn="l"/>
                <a:tab pos="7570470" algn="l"/>
                <a:tab pos="8733790" algn="l"/>
                <a:tab pos="9838055" algn="l"/>
                <a:tab pos="10942320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728096" y="8555041"/>
            <a:ext cx="644969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885">
              <a:lnSpc>
                <a:spcPct val="100000"/>
              </a:lnSpc>
              <a:tabLst>
                <a:tab pos="523811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690987" y="2900768"/>
            <a:ext cx="398145" cy="6066790"/>
          </a:xfrm>
          <a:custGeom>
            <a:avLst/>
            <a:gdLst/>
            <a:ahLst/>
            <a:cxnLst/>
            <a:rect l="l" t="t" r="r" b="b"/>
            <a:pathLst>
              <a:path w="398145" h="6066790">
                <a:moveTo>
                  <a:pt x="0" y="6066562"/>
                </a:moveTo>
                <a:lnTo>
                  <a:pt x="397558" y="6066562"/>
                </a:lnTo>
                <a:lnTo>
                  <a:pt x="397558" y="0"/>
                </a:lnTo>
                <a:lnTo>
                  <a:pt x="0" y="0"/>
                </a:lnTo>
                <a:lnTo>
                  <a:pt x="0" y="6066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88545" y="2459030"/>
            <a:ext cx="12251055" cy="6508750"/>
          </a:xfrm>
          <a:custGeom>
            <a:avLst/>
            <a:gdLst/>
            <a:ahLst/>
            <a:cxnLst/>
            <a:rect l="l" t="t" r="r" b="b"/>
            <a:pathLst>
              <a:path w="12251055" h="6508750">
                <a:moveTo>
                  <a:pt x="0" y="6508300"/>
                </a:moveTo>
                <a:lnTo>
                  <a:pt x="12250935" y="6508300"/>
                </a:lnTo>
                <a:lnTo>
                  <a:pt x="12250935" y="0"/>
                </a:lnTo>
                <a:lnTo>
                  <a:pt x="0" y="0"/>
                </a:lnTo>
                <a:lnTo>
                  <a:pt x="0" y="6508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148065" y="8555041"/>
            <a:ext cx="29845" cy="2091055"/>
          </a:xfrm>
          <a:custGeom>
            <a:avLst/>
            <a:gdLst/>
            <a:ahLst/>
            <a:cxnLst/>
            <a:rect l="l" t="t" r="r" b="b"/>
            <a:pathLst>
              <a:path w="29844" h="2091054">
                <a:moveTo>
                  <a:pt x="0" y="2090904"/>
                </a:moveTo>
                <a:lnTo>
                  <a:pt x="29452" y="2090904"/>
                </a:lnTo>
                <a:lnTo>
                  <a:pt x="29452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698670" y="8569765"/>
            <a:ext cx="6449695" cy="2592070"/>
          </a:xfrm>
          <a:custGeom>
            <a:avLst/>
            <a:gdLst/>
            <a:ahLst/>
            <a:cxnLst/>
            <a:rect l="l" t="t" r="r" b="b"/>
            <a:pathLst>
              <a:path w="6449694" h="2592070">
                <a:moveTo>
                  <a:pt x="0" y="2591544"/>
                </a:moveTo>
                <a:lnTo>
                  <a:pt x="6449395" y="2591544"/>
                </a:lnTo>
                <a:lnTo>
                  <a:pt x="644939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7083686" y="3007014"/>
            <a:ext cx="589724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690987" y="2900768"/>
            <a:ext cx="12251055" cy="606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  <a:spcBef>
                <a:spcPts val="2170"/>
              </a:spcBef>
              <a:tabLst>
                <a:tab pos="5361940" algn="l"/>
                <a:tab pos="6466205" algn="l"/>
                <a:tab pos="7570470" algn="l"/>
                <a:tab pos="8733790" algn="l"/>
                <a:tab pos="9838055" algn="l"/>
                <a:tab pos="10942320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728096" y="8555041"/>
            <a:ext cx="644969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885">
              <a:lnSpc>
                <a:spcPct val="100000"/>
              </a:lnSpc>
              <a:tabLst>
                <a:tab pos="523811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690987" y="2900768"/>
            <a:ext cx="398145" cy="6066790"/>
          </a:xfrm>
          <a:custGeom>
            <a:avLst/>
            <a:gdLst/>
            <a:ahLst/>
            <a:cxnLst/>
            <a:rect l="l" t="t" r="r" b="b"/>
            <a:pathLst>
              <a:path w="398145" h="6066790">
                <a:moveTo>
                  <a:pt x="0" y="6066562"/>
                </a:moveTo>
                <a:lnTo>
                  <a:pt x="397558" y="6066562"/>
                </a:lnTo>
                <a:lnTo>
                  <a:pt x="397558" y="0"/>
                </a:lnTo>
                <a:lnTo>
                  <a:pt x="0" y="0"/>
                </a:lnTo>
                <a:lnTo>
                  <a:pt x="0" y="6066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88545" y="2459030"/>
            <a:ext cx="12251055" cy="6508750"/>
          </a:xfrm>
          <a:custGeom>
            <a:avLst/>
            <a:gdLst/>
            <a:ahLst/>
            <a:cxnLst/>
            <a:rect l="l" t="t" r="r" b="b"/>
            <a:pathLst>
              <a:path w="12251055" h="6508750">
                <a:moveTo>
                  <a:pt x="0" y="6508300"/>
                </a:moveTo>
                <a:lnTo>
                  <a:pt x="12250935" y="6508300"/>
                </a:lnTo>
                <a:lnTo>
                  <a:pt x="12250935" y="0"/>
                </a:lnTo>
                <a:lnTo>
                  <a:pt x="0" y="0"/>
                </a:lnTo>
                <a:lnTo>
                  <a:pt x="0" y="6508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148065" y="8555041"/>
            <a:ext cx="29845" cy="2091055"/>
          </a:xfrm>
          <a:custGeom>
            <a:avLst/>
            <a:gdLst/>
            <a:ahLst/>
            <a:cxnLst/>
            <a:rect l="l" t="t" r="r" b="b"/>
            <a:pathLst>
              <a:path w="29844" h="2091054">
                <a:moveTo>
                  <a:pt x="0" y="2090904"/>
                </a:moveTo>
                <a:lnTo>
                  <a:pt x="29452" y="2090904"/>
                </a:lnTo>
                <a:lnTo>
                  <a:pt x="29452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698670" y="8569765"/>
            <a:ext cx="6449695" cy="2592070"/>
          </a:xfrm>
          <a:custGeom>
            <a:avLst/>
            <a:gdLst/>
            <a:ahLst/>
            <a:cxnLst/>
            <a:rect l="l" t="t" r="r" b="b"/>
            <a:pathLst>
              <a:path w="6449694" h="2592070">
                <a:moveTo>
                  <a:pt x="0" y="2591544"/>
                </a:moveTo>
                <a:lnTo>
                  <a:pt x="6449395" y="2591544"/>
                </a:lnTo>
                <a:lnTo>
                  <a:pt x="644939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7083550" y="3006847"/>
            <a:ext cx="8443595" cy="184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250"/>
              </a:spcBef>
            </a:pP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fine-grained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690987" y="2900768"/>
            <a:ext cx="12251055" cy="606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  <a:spcBef>
                <a:spcPts val="2170"/>
              </a:spcBef>
              <a:tabLst>
                <a:tab pos="5361940" algn="l"/>
                <a:tab pos="6466205" algn="l"/>
                <a:tab pos="7570470" algn="l"/>
                <a:tab pos="8733790" algn="l"/>
                <a:tab pos="9838055" algn="l"/>
                <a:tab pos="10942320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728096" y="8555041"/>
            <a:ext cx="644969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885">
              <a:lnSpc>
                <a:spcPct val="100000"/>
              </a:lnSpc>
              <a:tabLst>
                <a:tab pos="523811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690987" y="2900768"/>
            <a:ext cx="398145" cy="6066790"/>
          </a:xfrm>
          <a:custGeom>
            <a:avLst/>
            <a:gdLst/>
            <a:ahLst/>
            <a:cxnLst/>
            <a:rect l="l" t="t" r="r" b="b"/>
            <a:pathLst>
              <a:path w="398145" h="6066790">
                <a:moveTo>
                  <a:pt x="0" y="6066562"/>
                </a:moveTo>
                <a:lnTo>
                  <a:pt x="397558" y="6066562"/>
                </a:lnTo>
                <a:lnTo>
                  <a:pt x="397558" y="0"/>
                </a:lnTo>
                <a:lnTo>
                  <a:pt x="0" y="0"/>
                </a:lnTo>
                <a:lnTo>
                  <a:pt x="0" y="6066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88545" y="2459030"/>
            <a:ext cx="12251055" cy="6508750"/>
          </a:xfrm>
          <a:custGeom>
            <a:avLst/>
            <a:gdLst/>
            <a:ahLst/>
            <a:cxnLst/>
            <a:rect l="l" t="t" r="r" b="b"/>
            <a:pathLst>
              <a:path w="12251055" h="6508750">
                <a:moveTo>
                  <a:pt x="0" y="6508300"/>
                </a:moveTo>
                <a:lnTo>
                  <a:pt x="12250935" y="6508300"/>
                </a:lnTo>
                <a:lnTo>
                  <a:pt x="12250935" y="0"/>
                </a:lnTo>
                <a:lnTo>
                  <a:pt x="0" y="0"/>
                </a:lnTo>
                <a:lnTo>
                  <a:pt x="0" y="6508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148065" y="8555041"/>
            <a:ext cx="29845" cy="2091055"/>
          </a:xfrm>
          <a:custGeom>
            <a:avLst/>
            <a:gdLst/>
            <a:ahLst/>
            <a:cxnLst/>
            <a:rect l="l" t="t" r="r" b="b"/>
            <a:pathLst>
              <a:path w="29844" h="2091054">
                <a:moveTo>
                  <a:pt x="0" y="2090904"/>
                </a:moveTo>
                <a:lnTo>
                  <a:pt x="29452" y="2090904"/>
                </a:lnTo>
                <a:lnTo>
                  <a:pt x="29452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698670" y="8569765"/>
            <a:ext cx="6449695" cy="2592070"/>
          </a:xfrm>
          <a:custGeom>
            <a:avLst/>
            <a:gdLst/>
            <a:ahLst/>
            <a:cxnLst/>
            <a:rect l="l" t="t" r="r" b="b"/>
            <a:pathLst>
              <a:path w="6449694" h="2592070">
                <a:moveTo>
                  <a:pt x="0" y="2591544"/>
                </a:moveTo>
                <a:lnTo>
                  <a:pt x="6449395" y="2591544"/>
                </a:lnTo>
                <a:lnTo>
                  <a:pt x="644939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4308040" y="4416302"/>
            <a:ext cx="185293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30" dirty="0">
                <a:solidFill>
                  <a:srgbClr val="444444"/>
                </a:solidFill>
                <a:latin typeface="Palatino Linotype"/>
                <a:cs typeface="Palatino Linotype"/>
              </a:rPr>
              <a:t>concrete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2983847" y="4367004"/>
            <a:ext cx="254317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fine-grained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083414" y="3006961"/>
            <a:ext cx="589724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690987" y="2900768"/>
            <a:ext cx="12251055" cy="606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  <a:spcBef>
                <a:spcPts val="2170"/>
              </a:spcBef>
              <a:tabLst>
                <a:tab pos="5361940" algn="l"/>
                <a:tab pos="6466205" algn="l"/>
                <a:tab pos="7570470" algn="l"/>
                <a:tab pos="8733790" algn="l"/>
                <a:tab pos="9838055" algn="l"/>
                <a:tab pos="10942320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728096" y="8555041"/>
            <a:ext cx="644969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885">
              <a:lnSpc>
                <a:spcPct val="100000"/>
              </a:lnSpc>
              <a:tabLst>
                <a:tab pos="523811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690987" y="2900768"/>
            <a:ext cx="398145" cy="6066790"/>
          </a:xfrm>
          <a:custGeom>
            <a:avLst/>
            <a:gdLst/>
            <a:ahLst/>
            <a:cxnLst/>
            <a:rect l="l" t="t" r="r" b="b"/>
            <a:pathLst>
              <a:path w="398145" h="6066790">
                <a:moveTo>
                  <a:pt x="0" y="6066562"/>
                </a:moveTo>
                <a:lnTo>
                  <a:pt x="397558" y="6066562"/>
                </a:lnTo>
                <a:lnTo>
                  <a:pt x="397558" y="0"/>
                </a:lnTo>
                <a:lnTo>
                  <a:pt x="0" y="0"/>
                </a:lnTo>
                <a:lnTo>
                  <a:pt x="0" y="6066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88545" y="2459030"/>
            <a:ext cx="12251055" cy="6508750"/>
          </a:xfrm>
          <a:custGeom>
            <a:avLst/>
            <a:gdLst/>
            <a:ahLst/>
            <a:cxnLst/>
            <a:rect l="l" t="t" r="r" b="b"/>
            <a:pathLst>
              <a:path w="12251055" h="6508750">
                <a:moveTo>
                  <a:pt x="0" y="6508300"/>
                </a:moveTo>
                <a:lnTo>
                  <a:pt x="12250935" y="6508300"/>
                </a:lnTo>
                <a:lnTo>
                  <a:pt x="12250935" y="0"/>
                </a:lnTo>
                <a:lnTo>
                  <a:pt x="0" y="0"/>
                </a:lnTo>
                <a:lnTo>
                  <a:pt x="0" y="6508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148065" y="8555041"/>
            <a:ext cx="29845" cy="2091055"/>
          </a:xfrm>
          <a:custGeom>
            <a:avLst/>
            <a:gdLst/>
            <a:ahLst/>
            <a:cxnLst/>
            <a:rect l="l" t="t" r="r" b="b"/>
            <a:pathLst>
              <a:path w="29844" h="2091054">
                <a:moveTo>
                  <a:pt x="0" y="2090904"/>
                </a:moveTo>
                <a:lnTo>
                  <a:pt x="29452" y="2090904"/>
                </a:lnTo>
                <a:lnTo>
                  <a:pt x="29452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698670" y="8569765"/>
            <a:ext cx="6449695" cy="2592070"/>
          </a:xfrm>
          <a:custGeom>
            <a:avLst/>
            <a:gdLst/>
            <a:ahLst/>
            <a:cxnLst/>
            <a:rect l="l" t="t" r="r" b="b"/>
            <a:pathLst>
              <a:path w="6449694" h="2592070">
                <a:moveTo>
                  <a:pt x="0" y="2591544"/>
                </a:moveTo>
                <a:lnTo>
                  <a:pt x="6449395" y="2591544"/>
                </a:lnTo>
                <a:lnTo>
                  <a:pt x="644939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4308040" y="4416302"/>
            <a:ext cx="185293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30" dirty="0">
                <a:solidFill>
                  <a:srgbClr val="444444"/>
                </a:solidFill>
                <a:latin typeface="Palatino Linotype"/>
                <a:cs typeface="Palatino Linotype"/>
              </a:rPr>
              <a:t>concrete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745472" y="4416302"/>
            <a:ext cx="343027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application-level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2983847" y="4367004"/>
            <a:ext cx="254317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fine-grained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083414" y="3006961"/>
            <a:ext cx="589724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690987" y="2900768"/>
            <a:ext cx="12251055" cy="606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  <a:spcBef>
                <a:spcPts val="2170"/>
              </a:spcBef>
              <a:tabLst>
                <a:tab pos="5361940" algn="l"/>
                <a:tab pos="6466205" algn="l"/>
                <a:tab pos="7570470" algn="l"/>
                <a:tab pos="8733790" algn="l"/>
                <a:tab pos="9838055" algn="l"/>
                <a:tab pos="10942320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728096" y="8555041"/>
            <a:ext cx="644969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885">
              <a:lnSpc>
                <a:spcPct val="100000"/>
              </a:lnSpc>
              <a:tabLst>
                <a:tab pos="523811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690987" y="2900768"/>
            <a:ext cx="398145" cy="6066790"/>
          </a:xfrm>
          <a:custGeom>
            <a:avLst/>
            <a:gdLst/>
            <a:ahLst/>
            <a:cxnLst/>
            <a:rect l="l" t="t" r="r" b="b"/>
            <a:pathLst>
              <a:path w="398145" h="6066790">
                <a:moveTo>
                  <a:pt x="0" y="6066562"/>
                </a:moveTo>
                <a:lnTo>
                  <a:pt x="397558" y="6066562"/>
                </a:lnTo>
                <a:lnTo>
                  <a:pt x="397558" y="0"/>
                </a:lnTo>
                <a:lnTo>
                  <a:pt x="0" y="0"/>
                </a:lnTo>
                <a:lnTo>
                  <a:pt x="0" y="6066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88545" y="2459030"/>
            <a:ext cx="12251055" cy="6508750"/>
          </a:xfrm>
          <a:custGeom>
            <a:avLst/>
            <a:gdLst/>
            <a:ahLst/>
            <a:cxnLst/>
            <a:rect l="l" t="t" r="r" b="b"/>
            <a:pathLst>
              <a:path w="12251055" h="6508750">
                <a:moveTo>
                  <a:pt x="0" y="6508300"/>
                </a:moveTo>
                <a:lnTo>
                  <a:pt x="12250935" y="6508300"/>
                </a:lnTo>
                <a:lnTo>
                  <a:pt x="12250935" y="0"/>
                </a:lnTo>
                <a:lnTo>
                  <a:pt x="0" y="0"/>
                </a:lnTo>
                <a:lnTo>
                  <a:pt x="0" y="6508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5297624" y="5852406"/>
            <a:ext cx="814260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bound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70" dirty="0">
                <a:solidFill>
                  <a:srgbClr val="444444"/>
                </a:solidFill>
                <a:latin typeface="Palatino Linotype"/>
                <a:cs typeface="Palatino Linotype"/>
              </a:rPr>
              <a:t>to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70" dirty="0">
                <a:solidFill>
                  <a:srgbClr val="444444"/>
                </a:solidFill>
                <a:latin typeface="Palatino Linotype"/>
                <a:cs typeface="Palatino Linotype"/>
              </a:rPr>
              <a:t>a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0" dirty="0">
                <a:solidFill>
                  <a:srgbClr val="444444"/>
                </a:solidFill>
                <a:latin typeface="Palatino Linotype"/>
                <a:cs typeface="Palatino Linotype"/>
              </a:rPr>
              <a:t>specific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14" dirty="0">
                <a:solidFill>
                  <a:srgbClr val="444444"/>
                </a:solidFill>
                <a:latin typeface="Palatino Linotype"/>
                <a:cs typeface="Palatino Linotype"/>
              </a:rPr>
              <a:t>context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6148065" y="8555041"/>
            <a:ext cx="29845" cy="2091055"/>
          </a:xfrm>
          <a:custGeom>
            <a:avLst/>
            <a:gdLst/>
            <a:ahLst/>
            <a:cxnLst/>
            <a:rect l="l" t="t" r="r" b="b"/>
            <a:pathLst>
              <a:path w="29844" h="2091054">
                <a:moveTo>
                  <a:pt x="0" y="2090904"/>
                </a:moveTo>
                <a:lnTo>
                  <a:pt x="29452" y="2090904"/>
                </a:lnTo>
                <a:lnTo>
                  <a:pt x="29452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698670" y="8569765"/>
            <a:ext cx="6449695" cy="2592070"/>
          </a:xfrm>
          <a:custGeom>
            <a:avLst/>
            <a:gdLst/>
            <a:ahLst/>
            <a:cxnLst/>
            <a:rect l="l" t="t" r="r" b="b"/>
            <a:pathLst>
              <a:path w="6449694" h="2592070">
                <a:moveTo>
                  <a:pt x="0" y="2591544"/>
                </a:moveTo>
                <a:lnTo>
                  <a:pt x="6449395" y="2591544"/>
                </a:lnTo>
                <a:lnTo>
                  <a:pt x="644939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4308040" y="4416302"/>
            <a:ext cx="185293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30" dirty="0">
                <a:solidFill>
                  <a:srgbClr val="444444"/>
                </a:solidFill>
                <a:latin typeface="Palatino Linotype"/>
                <a:cs typeface="Palatino Linotype"/>
              </a:rPr>
              <a:t>concrete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745472" y="4416302"/>
            <a:ext cx="343027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application-level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2983847" y="4367004"/>
            <a:ext cx="254317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fine-grained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083414" y="3006961"/>
            <a:ext cx="589724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690987" y="2900768"/>
            <a:ext cx="12251055" cy="606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3615">
              <a:lnSpc>
                <a:spcPct val="100000"/>
              </a:lnSpc>
              <a:tabLst>
                <a:tab pos="5359400" algn="l"/>
                <a:tab pos="6463665" algn="l"/>
                <a:tab pos="7567930" algn="l"/>
                <a:tab pos="8672830" algn="l"/>
                <a:tab pos="9777095" algn="l"/>
                <a:tab pos="10881360" algn="l"/>
              </a:tabLst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388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r>
              <a:rPr sz="2700" baseline="18518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75" baseline="18518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2700" baseline="18518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40435">
              <a:lnSpc>
                <a:spcPct val="100000"/>
              </a:lnSpc>
              <a:spcBef>
                <a:spcPts val="2105"/>
              </a:spcBef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4594860" marR="4121785" algn="ctr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  <a:spcBef>
                <a:spcPts val="2170"/>
              </a:spcBef>
              <a:tabLst>
                <a:tab pos="5361940" algn="l"/>
                <a:tab pos="6466205" algn="l"/>
                <a:tab pos="7570470" algn="l"/>
                <a:tab pos="8733790" algn="l"/>
                <a:tab pos="9838055" algn="l"/>
                <a:tab pos="10942320" algn="l"/>
              </a:tabLst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r>
              <a:rPr sz="2700" baseline="169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44" baseline="16975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2700" baseline="16975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728096" y="8555041"/>
            <a:ext cx="6449695" cy="2091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885">
              <a:lnSpc>
                <a:spcPct val="100000"/>
              </a:lnSpc>
              <a:tabLst>
                <a:tab pos="5238115" algn="l"/>
              </a:tabLst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r>
              <a:rPr sz="2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700" spc="-37" baseline="13888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2700" baseline="13888">
              <a:latin typeface="Palatino Linotype"/>
              <a:cs typeface="Palatino Linotyp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690987" y="2900768"/>
            <a:ext cx="398145" cy="6066790"/>
          </a:xfrm>
          <a:custGeom>
            <a:avLst/>
            <a:gdLst/>
            <a:ahLst/>
            <a:cxnLst/>
            <a:rect l="l" t="t" r="r" b="b"/>
            <a:pathLst>
              <a:path w="398145" h="6066790">
                <a:moveTo>
                  <a:pt x="0" y="6066562"/>
                </a:moveTo>
                <a:lnTo>
                  <a:pt x="397558" y="6066562"/>
                </a:lnTo>
                <a:lnTo>
                  <a:pt x="397558" y="0"/>
                </a:lnTo>
                <a:lnTo>
                  <a:pt x="0" y="0"/>
                </a:lnTo>
                <a:lnTo>
                  <a:pt x="0" y="6066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88545" y="2459030"/>
            <a:ext cx="12251055" cy="6508750"/>
          </a:xfrm>
          <a:custGeom>
            <a:avLst/>
            <a:gdLst/>
            <a:ahLst/>
            <a:cxnLst/>
            <a:rect l="l" t="t" r="r" b="b"/>
            <a:pathLst>
              <a:path w="12251055" h="6508750">
                <a:moveTo>
                  <a:pt x="0" y="6508300"/>
                </a:moveTo>
                <a:lnTo>
                  <a:pt x="12250935" y="6508300"/>
                </a:lnTo>
                <a:lnTo>
                  <a:pt x="12250935" y="0"/>
                </a:lnTo>
                <a:lnTo>
                  <a:pt x="0" y="0"/>
                </a:lnTo>
                <a:lnTo>
                  <a:pt x="0" y="6508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5297624" y="5852406"/>
            <a:ext cx="814260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bound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70" dirty="0">
                <a:solidFill>
                  <a:srgbClr val="444444"/>
                </a:solidFill>
                <a:latin typeface="Palatino Linotype"/>
                <a:cs typeface="Palatino Linotype"/>
              </a:rPr>
              <a:t>to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70" dirty="0">
                <a:solidFill>
                  <a:srgbClr val="444444"/>
                </a:solidFill>
                <a:latin typeface="Palatino Linotype"/>
                <a:cs typeface="Palatino Linotype"/>
              </a:rPr>
              <a:t>a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40" dirty="0">
                <a:solidFill>
                  <a:srgbClr val="444444"/>
                </a:solidFill>
                <a:latin typeface="Palatino Linotype"/>
                <a:cs typeface="Palatino Linotype"/>
              </a:rPr>
              <a:t>specific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114" dirty="0">
                <a:solidFill>
                  <a:srgbClr val="444444"/>
                </a:solidFill>
                <a:latin typeface="Palatino Linotype"/>
                <a:cs typeface="Palatino Linotype"/>
              </a:rPr>
              <a:t>context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6148065" y="8555041"/>
            <a:ext cx="29845" cy="2091055"/>
          </a:xfrm>
          <a:custGeom>
            <a:avLst/>
            <a:gdLst/>
            <a:ahLst/>
            <a:cxnLst/>
            <a:rect l="l" t="t" r="r" b="b"/>
            <a:pathLst>
              <a:path w="29844" h="2091054">
                <a:moveTo>
                  <a:pt x="0" y="2090904"/>
                </a:moveTo>
                <a:lnTo>
                  <a:pt x="29452" y="2090904"/>
                </a:lnTo>
                <a:lnTo>
                  <a:pt x="29452" y="0"/>
                </a:lnTo>
                <a:lnTo>
                  <a:pt x="0" y="0"/>
                </a:lnTo>
                <a:lnTo>
                  <a:pt x="0" y="2090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698670" y="8569765"/>
            <a:ext cx="6449695" cy="2592070"/>
          </a:xfrm>
          <a:custGeom>
            <a:avLst/>
            <a:gdLst/>
            <a:ahLst/>
            <a:cxnLst/>
            <a:rect l="l" t="t" r="r" b="b"/>
            <a:pathLst>
              <a:path w="6449694" h="2592070">
                <a:moveTo>
                  <a:pt x="0" y="2591544"/>
                </a:moveTo>
                <a:lnTo>
                  <a:pt x="6449395" y="2591544"/>
                </a:lnTo>
                <a:lnTo>
                  <a:pt x="6449395" y="0"/>
                </a:lnTo>
                <a:lnTo>
                  <a:pt x="0" y="0"/>
                </a:lnTo>
                <a:lnTo>
                  <a:pt x="0" y="259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23717" y="7079844"/>
            <a:ext cx="3954576" cy="105203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87288" y="7196358"/>
            <a:ext cx="2206882" cy="8875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14939" y="7170931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26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666273"/>
                </a:lnTo>
                <a:lnTo>
                  <a:pt x="15355" y="705644"/>
                </a:lnTo>
                <a:lnTo>
                  <a:pt x="44247" y="734904"/>
                </a:lnTo>
                <a:lnTo>
                  <a:pt x="83383" y="749858"/>
                </a:lnTo>
                <a:lnTo>
                  <a:pt x="97982" y="750938"/>
                </a:lnTo>
                <a:lnTo>
                  <a:pt x="3567043" y="750040"/>
                </a:lnTo>
                <a:lnTo>
                  <a:pt x="3606414" y="735576"/>
                </a:lnTo>
                <a:lnTo>
                  <a:pt x="3635675" y="706680"/>
                </a:lnTo>
                <a:lnTo>
                  <a:pt x="3650628" y="667548"/>
                </a:lnTo>
                <a:lnTo>
                  <a:pt x="3651708" y="652956"/>
                </a:lnTo>
                <a:lnTo>
                  <a:pt x="3650810" y="84665"/>
                </a:lnTo>
                <a:lnTo>
                  <a:pt x="3636346" y="45294"/>
                </a:lnTo>
                <a:lnTo>
                  <a:pt x="3607450" y="16033"/>
                </a:lnTo>
                <a:lnTo>
                  <a:pt x="3568319" y="1079"/>
                </a:lnTo>
                <a:lnTo>
                  <a:pt x="355372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889751" y="7401569"/>
            <a:ext cx="1896745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55" dirty="0">
                <a:solidFill>
                  <a:srgbClr val="FFFFFF"/>
                </a:solidFill>
                <a:latin typeface="Palatino Linotype"/>
                <a:cs typeface="Palatino Linotype"/>
              </a:rPr>
              <a:t>AddDriver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974241" y="7079844"/>
            <a:ext cx="3951134" cy="105203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54635" y="7196358"/>
            <a:ext cx="3159535" cy="8875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64206" y="7170931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2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0" y="666291"/>
                </a:lnTo>
                <a:lnTo>
                  <a:pt x="15369" y="705654"/>
                </a:lnTo>
                <a:lnTo>
                  <a:pt x="44270" y="734908"/>
                </a:lnTo>
                <a:lnTo>
                  <a:pt x="83410" y="749858"/>
                </a:lnTo>
                <a:lnTo>
                  <a:pt x="98007" y="750938"/>
                </a:lnTo>
                <a:lnTo>
                  <a:pt x="3567067" y="750038"/>
                </a:lnTo>
                <a:lnTo>
                  <a:pt x="3606443" y="735569"/>
                </a:lnTo>
                <a:lnTo>
                  <a:pt x="3635702" y="706674"/>
                </a:lnTo>
                <a:lnTo>
                  <a:pt x="3650654" y="667547"/>
                </a:lnTo>
                <a:lnTo>
                  <a:pt x="3651733" y="652956"/>
                </a:lnTo>
                <a:lnTo>
                  <a:pt x="3650833" y="84646"/>
                </a:lnTo>
                <a:lnTo>
                  <a:pt x="3636363" y="45283"/>
                </a:lnTo>
                <a:lnTo>
                  <a:pt x="3607463" y="16029"/>
                </a:lnTo>
                <a:lnTo>
                  <a:pt x="3568323" y="1079"/>
                </a:lnTo>
                <a:lnTo>
                  <a:pt x="355372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459980" y="7401569"/>
            <a:ext cx="285496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UpdateAddress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2021346" y="7079844"/>
            <a:ext cx="3954576" cy="105203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655305" y="7196358"/>
            <a:ext cx="2676358" cy="8875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113498" y="7170931"/>
            <a:ext cx="3651885" cy="751205"/>
          </a:xfrm>
          <a:custGeom>
            <a:avLst/>
            <a:gdLst/>
            <a:ahLst/>
            <a:cxnLst/>
            <a:rect l="l" t="t" r="r" b="b"/>
            <a:pathLst>
              <a:path w="3651884" h="751204">
                <a:moveTo>
                  <a:pt x="355372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0" y="666291"/>
                </a:lnTo>
                <a:lnTo>
                  <a:pt x="15369" y="705654"/>
                </a:lnTo>
                <a:lnTo>
                  <a:pt x="44270" y="734908"/>
                </a:lnTo>
                <a:lnTo>
                  <a:pt x="83410" y="749858"/>
                </a:lnTo>
                <a:lnTo>
                  <a:pt x="98007" y="750938"/>
                </a:lnTo>
                <a:lnTo>
                  <a:pt x="3567067" y="750038"/>
                </a:lnTo>
                <a:lnTo>
                  <a:pt x="3606443" y="735569"/>
                </a:lnTo>
                <a:lnTo>
                  <a:pt x="3635702" y="706674"/>
                </a:lnTo>
                <a:lnTo>
                  <a:pt x="3650654" y="667547"/>
                </a:lnTo>
                <a:lnTo>
                  <a:pt x="3651733" y="652956"/>
                </a:lnTo>
                <a:lnTo>
                  <a:pt x="3650833" y="84646"/>
                </a:lnTo>
                <a:lnTo>
                  <a:pt x="3636363" y="45283"/>
                </a:lnTo>
                <a:lnTo>
                  <a:pt x="3607463" y="16029"/>
                </a:lnTo>
                <a:lnTo>
                  <a:pt x="3568323" y="1079"/>
                </a:lnTo>
                <a:lnTo>
                  <a:pt x="355372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2755717" y="7401569"/>
            <a:ext cx="236220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CalcSalesTax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4308040" y="4416302"/>
            <a:ext cx="185293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30" dirty="0">
                <a:solidFill>
                  <a:srgbClr val="444444"/>
                </a:solidFill>
                <a:latin typeface="Palatino Linotype"/>
                <a:cs typeface="Palatino Linotype"/>
              </a:rPr>
              <a:t>concrete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745472" y="4416302"/>
            <a:ext cx="343027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application-level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2983847" y="4367004"/>
            <a:ext cx="254317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5" dirty="0">
                <a:solidFill>
                  <a:srgbClr val="444444"/>
                </a:solidFill>
                <a:latin typeface="Palatino Linotype"/>
                <a:cs typeface="Palatino Linotype"/>
              </a:rPr>
              <a:t>fine-grained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083414" y="3006961"/>
            <a:ext cx="589724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4444"/>
                </a:solidFill>
                <a:latin typeface="Palatino Linotype"/>
                <a:cs typeface="Palatino Linotype"/>
              </a:rPr>
              <a:t>owned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by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444444"/>
                </a:solidFill>
                <a:latin typeface="Palatino Linotype"/>
                <a:cs typeface="Palatino Linotype"/>
              </a:rPr>
              <a:t>application</a:t>
            </a:r>
            <a:r>
              <a:rPr sz="3600" spc="10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444444"/>
                </a:solidFill>
                <a:latin typeface="Palatino Linotype"/>
                <a:cs typeface="Palatino Linotype"/>
              </a:rPr>
              <a:t>teams</a:t>
            </a:r>
            <a:endParaRPr sz="3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973" y="4132749"/>
            <a:ext cx="11712925" cy="340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3592" y="4225982"/>
            <a:ext cx="11412220" cy="3107055"/>
          </a:xfrm>
          <a:custGeom>
            <a:avLst/>
            <a:gdLst/>
            <a:ahLst/>
            <a:cxnLst/>
            <a:rect l="l" t="t" r="r" b="b"/>
            <a:pathLst>
              <a:path w="11412219" h="3107054">
                <a:moveTo>
                  <a:pt x="11313632" y="0"/>
                </a:moveTo>
                <a:lnTo>
                  <a:pt x="84665" y="897"/>
                </a:lnTo>
                <a:lnTo>
                  <a:pt x="45294" y="15362"/>
                </a:lnTo>
                <a:lnTo>
                  <a:pt x="16033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7" y="3022247"/>
                </a:lnTo>
                <a:lnTo>
                  <a:pt x="15362" y="3061618"/>
                </a:lnTo>
                <a:lnTo>
                  <a:pt x="44258" y="3090879"/>
                </a:lnTo>
                <a:lnTo>
                  <a:pt x="83389" y="3105832"/>
                </a:lnTo>
                <a:lnTo>
                  <a:pt x="97982" y="3106912"/>
                </a:lnTo>
                <a:lnTo>
                  <a:pt x="11326973" y="3106012"/>
                </a:lnTo>
                <a:lnTo>
                  <a:pt x="11366349" y="3091543"/>
                </a:lnTo>
                <a:lnTo>
                  <a:pt x="11395608" y="3062648"/>
                </a:lnTo>
                <a:lnTo>
                  <a:pt x="11410560" y="3023521"/>
                </a:lnTo>
                <a:lnTo>
                  <a:pt x="11411639" y="3008930"/>
                </a:lnTo>
                <a:lnTo>
                  <a:pt x="11410739" y="84646"/>
                </a:lnTo>
                <a:lnTo>
                  <a:pt x="11396269" y="45283"/>
                </a:lnTo>
                <a:lnTo>
                  <a:pt x="11367369" y="16029"/>
                </a:lnTo>
                <a:lnTo>
                  <a:pt x="11328229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2454" y="4931211"/>
            <a:ext cx="10756824" cy="1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2994" y="5061448"/>
            <a:ext cx="3858605" cy="805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4782" y="5021124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89">
                <a:moveTo>
                  <a:pt x="1035652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622136"/>
                </a:lnTo>
                <a:lnTo>
                  <a:pt x="15376" y="661504"/>
                </a:lnTo>
                <a:lnTo>
                  <a:pt x="44276" y="690757"/>
                </a:lnTo>
                <a:lnTo>
                  <a:pt x="83412" y="705705"/>
                </a:lnTo>
                <a:lnTo>
                  <a:pt x="98007" y="706784"/>
                </a:lnTo>
                <a:lnTo>
                  <a:pt x="10369885" y="705881"/>
                </a:lnTo>
                <a:lnTo>
                  <a:pt x="10409253" y="691408"/>
                </a:lnTo>
                <a:lnTo>
                  <a:pt x="10438506" y="662508"/>
                </a:lnTo>
                <a:lnTo>
                  <a:pt x="10453454" y="623372"/>
                </a:lnTo>
                <a:lnTo>
                  <a:pt x="10454533" y="608777"/>
                </a:lnTo>
                <a:lnTo>
                  <a:pt x="10453633" y="84641"/>
                </a:lnTo>
                <a:lnTo>
                  <a:pt x="10439163" y="45272"/>
                </a:lnTo>
                <a:lnTo>
                  <a:pt x="10410263" y="16023"/>
                </a:lnTo>
                <a:lnTo>
                  <a:pt x="10371123" y="1078"/>
                </a:lnTo>
                <a:lnTo>
                  <a:pt x="1035652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9593" y="5767356"/>
            <a:ext cx="10753406" cy="101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6861" y="5901002"/>
            <a:ext cx="3358289" cy="801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9508" y="5860420"/>
            <a:ext cx="10454640" cy="707390"/>
          </a:xfrm>
          <a:custGeom>
            <a:avLst/>
            <a:gdLst/>
            <a:ahLst/>
            <a:cxnLst/>
            <a:rect l="l" t="t" r="r" b="b"/>
            <a:pathLst>
              <a:path w="10454640" h="707390">
                <a:moveTo>
                  <a:pt x="1035652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0" y="622137"/>
                </a:lnTo>
                <a:lnTo>
                  <a:pt x="15369" y="661501"/>
                </a:lnTo>
                <a:lnTo>
                  <a:pt x="44270" y="690755"/>
                </a:lnTo>
                <a:lnTo>
                  <a:pt x="83410" y="705705"/>
                </a:lnTo>
                <a:lnTo>
                  <a:pt x="98007" y="706784"/>
                </a:lnTo>
                <a:lnTo>
                  <a:pt x="10369867" y="705884"/>
                </a:lnTo>
                <a:lnTo>
                  <a:pt x="10409243" y="691415"/>
                </a:lnTo>
                <a:lnTo>
                  <a:pt x="10438502" y="662520"/>
                </a:lnTo>
                <a:lnTo>
                  <a:pt x="10453454" y="623393"/>
                </a:lnTo>
                <a:lnTo>
                  <a:pt x="10454533" y="608802"/>
                </a:lnTo>
                <a:lnTo>
                  <a:pt x="10453630" y="84647"/>
                </a:lnTo>
                <a:lnTo>
                  <a:pt x="10439157" y="45279"/>
                </a:lnTo>
                <a:lnTo>
                  <a:pt x="10410257" y="16026"/>
                </a:lnTo>
                <a:lnTo>
                  <a:pt x="10371121" y="1079"/>
                </a:lnTo>
                <a:lnTo>
                  <a:pt x="1035652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18733" y="4434536"/>
            <a:ext cx="7206615" cy="201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message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Palatino Linotype"/>
                <a:cs typeface="Palatino Linotype"/>
              </a:rPr>
              <a:t>bus</a:t>
            </a:r>
            <a:endParaRPr sz="3100">
              <a:latin typeface="Palatino Linotype"/>
              <a:cs typeface="Palatino Linotype"/>
            </a:endParaRPr>
          </a:p>
          <a:p>
            <a:pPr marL="3933190" marR="5080" indent="-266700">
              <a:lnSpc>
                <a:spcPts val="6609"/>
              </a:lnSpc>
              <a:spcBef>
                <a:spcPts val="155"/>
              </a:spcBef>
            </a:pPr>
            <a:r>
              <a:rPr sz="2600" spc="85" dirty="0">
                <a:solidFill>
                  <a:srgbClr val="FFFFFF"/>
                </a:solidFill>
                <a:latin typeface="Palatino Linotype"/>
                <a:cs typeface="Palatino Linotype"/>
              </a:rPr>
              <a:t>process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choreographer</a:t>
            </a:r>
            <a:r>
              <a:rPr sz="2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service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orchestrator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98971" y="3855388"/>
            <a:ext cx="0" cy="1094105"/>
          </a:xfrm>
          <a:custGeom>
            <a:avLst/>
            <a:gdLst/>
            <a:ahLst/>
            <a:cxnLst/>
            <a:rect l="l" t="t" r="r" b="b"/>
            <a:pathLst>
              <a:path h="1094104">
                <a:moveTo>
                  <a:pt x="0" y="0"/>
                </a:moveTo>
                <a:lnTo>
                  <a:pt x="0" y="109396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20439" y="380304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0439" y="484523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33901" y="4486607"/>
            <a:ext cx="3709035" cy="0"/>
          </a:xfrm>
          <a:custGeom>
            <a:avLst/>
            <a:gdLst/>
            <a:ahLst/>
            <a:cxnLst/>
            <a:rect l="l" t="t" r="r" b="b"/>
            <a:pathLst>
              <a:path w="3709034">
                <a:moveTo>
                  <a:pt x="3709030" y="0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82272" y="4467558"/>
            <a:ext cx="0" cy="485140"/>
          </a:xfrm>
          <a:custGeom>
            <a:avLst/>
            <a:gdLst/>
            <a:ahLst/>
            <a:cxnLst/>
            <a:rect l="l" t="t" r="r" b="b"/>
            <a:pathLst>
              <a:path h="485139">
                <a:moveTo>
                  <a:pt x="0" y="0"/>
                </a:moveTo>
                <a:lnTo>
                  <a:pt x="0" y="48468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03741" y="484777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77" y="52371"/>
                </a:lnTo>
                <a:lnTo>
                  <a:pt x="78531" y="5237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71"/>
                </a:lnTo>
                <a:lnTo>
                  <a:pt x="130877" y="5237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822853" y="3851066"/>
            <a:ext cx="0" cy="662940"/>
          </a:xfrm>
          <a:custGeom>
            <a:avLst/>
            <a:gdLst/>
            <a:ahLst/>
            <a:cxnLst/>
            <a:rect l="l" t="t" r="r" b="b"/>
            <a:pathLst>
              <a:path h="662939">
                <a:moveTo>
                  <a:pt x="0" y="662605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44321" y="379836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56392" y="3838878"/>
            <a:ext cx="0" cy="645795"/>
          </a:xfrm>
          <a:custGeom>
            <a:avLst/>
            <a:gdLst/>
            <a:ahLst/>
            <a:cxnLst/>
            <a:rect l="l" t="t" r="r" b="b"/>
            <a:pathLst>
              <a:path h="645795">
                <a:moveTo>
                  <a:pt x="0" y="64559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77861" y="378620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692"/>
                </a:lnTo>
                <a:lnTo>
                  <a:pt x="130877" y="104692"/>
                </a:lnTo>
                <a:lnTo>
                  <a:pt x="78531" y="0"/>
                </a:lnTo>
                <a:close/>
              </a:path>
              <a:path w="157479" h="157479">
                <a:moveTo>
                  <a:pt x="130877" y="104692"/>
                </a:moveTo>
                <a:lnTo>
                  <a:pt x="78531" y="104692"/>
                </a:lnTo>
                <a:lnTo>
                  <a:pt x="157063" y="157063"/>
                </a:lnTo>
                <a:lnTo>
                  <a:pt x="130877" y="1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98670" y="6663227"/>
            <a:ext cx="0" cy="1082040"/>
          </a:xfrm>
          <a:custGeom>
            <a:avLst/>
            <a:gdLst/>
            <a:ahLst/>
            <a:cxnLst/>
            <a:rect l="l" t="t" r="r" b="b"/>
            <a:pathLst>
              <a:path h="1082040">
                <a:moveTo>
                  <a:pt x="0" y="0"/>
                </a:moveTo>
                <a:lnTo>
                  <a:pt x="0" y="1081525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20138" y="661088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79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20138" y="7640613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73004" y="7097300"/>
            <a:ext cx="3709670" cy="0"/>
          </a:xfrm>
          <a:custGeom>
            <a:avLst/>
            <a:gdLst/>
            <a:ahLst/>
            <a:cxnLst/>
            <a:rect l="l" t="t" r="r" b="b"/>
            <a:pathLst>
              <a:path w="3709669">
                <a:moveTo>
                  <a:pt x="3709055" y="0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6426" y="6634252"/>
            <a:ext cx="0" cy="483234"/>
          </a:xfrm>
          <a:custGeom>
            <a:avLst/>
            <a:gdLst/>
            <a:ahLst/>
            <a:cxnLst/>
            <a:rect l="l" t="t" r="r" b="b"/>
            <a:pathLst>
              <a:path h="483234">
                <a:moveTo>
                  <a:pt x="0" y="0"/>
                </a:moveTo>
                <a:lnTo>
                  <a:pt x="0" y="482724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47894" y="658193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78531" y="0"/>
                </a:moveTo>
                <a:lnTo>
                  <a:pt x="0" y="157063"/>
                </a:lnTo>
                <a:lnTo>
                  <a:pt x="78531" y="104717"/>
                </a:lnTo>
                <a:lnTo>
                  <a:pt x="130890" y="104717"/>
                </a:lnTo>
                <a:lnTo>
                  <a:pt x="78531" y="0"/>
                </a:lnTo>
                <a:close/>
              </a:path>
              <a:path w="157480" h="157479">
                <a:moveTo>
                  <a:pt x="130890" y="104717"/>
                </a:moveTo>
                <a:lnTo>
                  <a:pt x="78531" y="104717"/>
                </a:lnTo>
                <a:lnTo>
                  <a:pt x="157063" y="157063"/>
                </a:lnTo>
                <a:lnTo>
                  <a:pt x="130890" y="104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867032" y="7089560"/>
            <a:ext cx="0" cy="664210"/>
          </a:xfrm>
          <a:custGeom>
            <a:avLst/>
            <a:gdLst/>
            <a:ahLst/>
            <a:cxnLst/>
            <a:rect l="l" t="t" r="r" b="b"/>
            <a:pathLst>
              <a:path h="664209">
                <a:moveTo>
                  <a:pt x="0" y="663912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88500" y="764875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00571" y="7098607"/>
            <a:ext cx="0" cy="632460"/>
          </a:xfrm>
          <a:custGeom>
            <a:avLst/>
            <a:gdLst/>
            <a:ahLst/>
            <a:cxnLst/>
            <a:rect l="l" t="t" r="r" b="b"/>
            <a:pathLst>
              <a:path h="632459">
                <a:moveTo>
                  <a:pt x="0" y="631871"/>
                </a:moveTo>
                <a:lnTo>
                  <a:pt x="0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22039" y="7625736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90" y="52346"/>
                </a:lnTo>
                <a:lnTo>
                  <a:pt x="78531" y="52346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46"/>
                </a:lnTo>
                <a:lnTo>
                  <a:pt x="130890" y="52346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2139" y="2912805"/>
            <a:ext cx="11712925" cy="1065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41807" y="3036166"/>
            <a:ext cx="3629016" cy="887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24140" y="3003829"/>
            <a:ext cx="11412220" cy="765810"/>
          </a:xfrm>
          <a:custGeom>
            <a:avLst/>
            <a:gdLst/>
            <a:ahLst/>
            <a:cxnLst/>
            <a:rect l="l" t="t" r="r" b="b"/>
            <a:pathLst>
              <a:path w="11412219" h="765810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81041"/>
                </a:lnTo>
                <a:lnTo>
                  <a:pt x="15376" y="720409"/>
                </a:lnTo>
                <a:lnTo>
                  <a:pt x="44276" y="749662"/>
                </a:lnTo>
                <a:lnTo>
                  <a:pt x="83412" y="764610"/>
                </a:lnTo>
                <a:lnTo>
                  <a:pt x="98007" y="765689"/>
                </a:lnTo>
                <a:lnTo>
                  <a:pt x="11326972" y="764789"/>
                </a:lnTo>
                <a:lnTo>
                  <a:pt x="11366341" y="750319"/>
                </a:lnTo>
                <a:lnTo>
                  <a:pt x="11395591" y="721419"/>
                </a:lnTo>
                <a:lnTo>
                  <a:pt x="11410535" y="682279"/>
                </a:lnTo>
                <a:lnTo>
                  <a:pt x="11411614" y="667682"/>
                </a:lnTo>
                <a:lnTo>
                  <a:pt x="11410714" y="84666"/>
                </a:lnTo>
                <a:lnTo>
                  <a:pt x="11396251" y="45290"/>
                </a:lnTo>
                <a:lnTo>
                  <a:pt x="11367361" y="16030"/>
                </a:lnTo>
                <a:lnTo>
                  <a:pt x="11328228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62166" y="3241838"/>
            <a:ext cx="309753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business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63032" y="3073881"/>
            <a:ext cx="1171978" cy="757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30341" y="3142401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56290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55"/>
                </a:lnTo>
                <a:lnTo>
                  <a:pt x="16026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038152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769913" y="3073881"/>
            <a:ext cx="1168550" cy="757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33780" y="3142401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60633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5" y="897"/>
                </a:lnTo>
                <a:lnTo>
                  <a:pt x="45294" y="15355"/>
                </a:lnTo>
                <a:lnTo>
                  <a:pt x="16033" y="44247"/>
                </a:lnTo>
                <a:lnTo>
                  <a:pt x="1079" y="83383"/>
                </a:lnTo>
                <a:lnTo>
                  <a:pt x="0" y="97982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1"/>
                </a:lnTo>
                <a:lnTo>
                  <a:pt x="853378" y="45272"/>
                </a:lnTo>
                <a:lnTo>
                  <a:pt x="824477" y="16023"/>
                </a:lnTo>
                <a:lnTo>
                  <a:pt x="785338" y="1078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142506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873352" y="3073881"/>
            <a:ext cx="1171978" cy="7573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40637" y="3142401"/>
            <a:ext cx="613403" cy="657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964976" y="316581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899"/>
                </a:lnTo>
                <a:lnTo>
                  <a:pt x="45290" y="15362"/>
                </a:lnTo>
                <a:lnTo>
                  <a:pt x="16030" y="44253"/>
                </a:lnTo>
                <a:lnTo>
                  <a:pt x="1079" y="83385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0"/>
                </a:lnTo>
                <a:lnTo>
                  <a:pt x="853386" y="45283"/>
                </a:lnTo>
                <a:lnTo>
                  <a:pt x="824490" y="16026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246861" y="3304842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976791" y="3060160"/>
            <a:ext cx="1171978" cy="7573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4075" y="3128705"/>
            <a:ext cx="613403" cy="657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069319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3" y="84646"/>
                </a:lnTo>
                <a:lnTo>
                  <a:pt x="853403" y="45283"/>
                </a:lnTo>
                <a:lnTo>
                  <a:pt x="824502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351226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083647" y="3060160"/>
            <a:ext cx="1168550" cy="7573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347513" y="3128705"/>
            <a:ext cx="616831" cy="65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173688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40" y="0"/>
                </a:moveTo>
                <a:lnTo>
                  <a:pt x="84660" y="897"/>
                </a:lnTo>
                <a:lnTo>
                  <a:pt x="45283" y="15362"/>
                </a:lnTo>
                <a:lnTo>
                  <a:pt x="16026" y="44258"/>
                </a:lnTo>
                <a:lnTo>
                  <a:pt x="1079" y="83389"/>
                </a:lnTo>
                <a:lnTo>
                  <a:pt x="0" y="97982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8" y="84646"/>
                </a:lnTo>
                <a:lnTo>
                  <a:pt x="853378" y="45283"/>
                </a:lnTo>
                <a:lnTo>
                  <a:pt x="824477" y="16029"/>
                </a:lnTo>
                <a:lnTo>
                  <a:pt x="785338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3455591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4187085" y="3060160"/>
            <a:ext cx="1168550" cy="7573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450952" y="3128705"/>
            <a:ext cx="616831" cy="65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278032" y="3151091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4">
                <a:moveTo>
                  <a:pt x="770766" y="0"/>
                </a:moveTo>
                <a:lnTo>
                  <a:pt x="84666" y="900"/>
                </a:lnTo>
                <a:lnTo>
                  <a:pt x="45290" y="15368"/>
                </a:lnTo>
                <a:lnTo>
                  <a:pt x="16030" y="44264"/>
                </a:lnTo>
                <a:lnTo>
                  <a:pt x="1079" y="83391"/>
                </a:lnTo>
                <a:lnTo>
                  <a:pt x="0" y="97982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50" y="84665"/>
                </a:lnTo>
                <a:lnTo>
                  <a:pt x="853386" y="45294"/>
                </a:lnTo>
                <a:lnTo>
                  <a:pt x="824490" y="16033"/>
                </a:lnTo>
                <a:lnTo>
                  <a:pt x="785358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6A1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4559957" y="3290120"/>
            <a:ext cx="29908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BS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62973" y="7696663"/>
            <a:ext cx="11712925" cy="10520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69224" y="7813177"/>
            <a:ext cx="3947716" cy="8875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53592" y="7789358"/>
            <a:ext cx="11412220" cy="751205"/>
          </a:xfrm>
          <a:custGeom>
            <a:avLst/>
            <a:gdLst/>
            <a:ahLst/>
            <a:cxnLst/>
            <a:rect l="l" t="t" r="r" b="b"/>
            <a:pathLst>
              <a:path w="11412219" h="751204">
                <a:moveTo>
                  <a:pt x="11313632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666315"/>
                </a:lnTo>
                <a:lnTo>
                  <a:pt x="15376" y="705683"/>
                </a:lnTo>
                <a:lnTo>
                  <a:pt x="44276" y="734936"/>
                </a:lnTo>
                <a:lnTo>
                  <a:pt x="83412" y="749884"/>
                </a:lnTo>
                <a:lnTo>
                  <a:pt x="98007" y="750963"/>
                </a:lnTo>
                <a:lnTo>
                  <a:pt x="11326991" y="750060"/>
                </a:lnTo>
                <a:lnTo>
                  <a:pt x="11366359" y="735586"/>
                </a:lnTo>
                <a:lnTo>
                  <a:pt x="11395612" y="706686"/>
                </a:lnTo>
                <a:lnTo>
                  <a:pt x="11410560" y="667551"/>
                </a:lnTo>
                <a:lnTo>
                  <a:pt x="11411639" y="652956"/>
                </a:lnTo>
                <a:lnTo>
                  <a:pt x="11410736" y="84647"/>
                </a:lnTo>
                <a:lnTo>
                  <a:pt x="11396262" y="45279"/>
                </a:lnTo>
                <a:lnTo>
                  <a:pt x="11367363" y="16026"/>
                </a:lnTo>
                <a:lnTo>
                  <a:pt x="11328227" y="1079"/>
                </a:lnTo>
                <a:lnTo>
                  <a:pt x="1131363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691610" y="8020001"/>
            <a:ext cx="3407410" cy="42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65" dirty="0">
                <a:solidFill>
                  <a:srgbClr val="FFFFFF"/>
                </a:solidFill>
                <a:latin typeface="Palatino Linotype"/>
                <a:cs typeface="Palatino Linotype"/>
              </a:rPr>
              <a:t>enterprise</a:t>
            </a:r>
            <a:r>
              <a:rPr sz="3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3100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663032" y="7844024"/>
            <a:ext cx="1171978" cy="7607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3034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756290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04035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769913" y="7844024"/>
            <a:ext cx="1168550" cy="760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033780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6063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144695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873352" y="7844024"/>
            <a:ext cx="1171978" cy="760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4063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964976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1249060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035042" y="7844024"/>
            <a:ext cx="1171978" cy="7607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302327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128224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7" y="902"/>
                </a:lnTo>
                <a:lnTo>
                  <a:pt x="45279" y="15376"/>
                </a:lnTo>
                <a:lnTo>
                  <a:pt x="16026" y="44276"/>
                </a:lnTo>
                <a:lnTo>
                  <a:pt x="1079" y="83412"/>
                </a:lnTo>
                <a:lnTo>
                  <a:pt x="0" y="98007"/>
                </a:lnTo>
                <a:lnTo>
                  <a:pt x="902" y="371815"/>
                </a:lnTo>
                <a:lnTo>
                  <a:pt x="15376" y="411183"/>
                </a:lnTo>
                <a:lnTo>
                  <a:pt x="44276" y="440436"/>
                </a:lnTo>
                <a:lnTo>
                  <a:pt x="83412" y="455384"/>
                </a:lnTo>
                <a:lnTo>
                  <a:pt x="98007" y="456463"/>
                </a:lnTo>
                <a:lnTo>
                  <a:pt x="784125" y="455560"/>
                </a:lnTo>
                <a:lnTo>
                  <a:pt x="823493" y="441086"/>
                </a:lnTo>
                <a:lnTo>
                  <a:pt x="852746" y="412187"/>
                </a:lnTo>
                <a:lnTo>
                  <a:pt x="867694" y="373051"/>
                </a:lnTo>
                <a:lnTo>
                  <a:pt x="868773" y="358456"/>
                </a:lnTo>
                <a:lnTo>
                  <a:pt x="867870" y="84647"/>
                </a:lnTo>
                <a:lnTo>
                  <a:pt x="853396" y="45279"/>
                </a:lnTo>
                <a:lnTo>
                  <a:pt x="824497" y="16026"/>
                </a:lnTo>
                <a:lnTo>
                  <a:pt x="785361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2412271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141924" y="7844024"/>
            <a:ext cx="1168550" cy="7607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405791" y="7912551"/>
            <a:ext cx="606550" cy="657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232593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41" y="900"/>
                </a:lnTo>
                <a:lnTo>
                  <a:pt x="45272" y="15369"/>
                </a:lnTo>
                <a:lnTo>
                  <a:pt x="16023" y="44270"/>
                </a:lnTo>
                <a:lnTo>
                  <a:pt x="1078" y="83410"/>
                </a:lnTo>
                <a:lnTo>
                  <a:pt x="0" y="98007"/>
                </a:lnTo>
                <a:lnTo>
                  <a:pt x="899" y="371797"/>
                </a:lnTo>
                <a:lnTo>
                  <a:pt x="15362" y="411173"/>
                </a:lnTo>
                <a:lnTo>
                  <a:pt x="44253" y="440432"/>
                </a:lnTo>
                <a:lnTo>
                  <a:pt x="83385" y="455384"/>
                </a:lnTo>
                <a:lnTo>
                  <a:pt x="97982" y="456463"/>
                </a:lnTo>
                <a:lnTo>
                  <a:pt x="784100" y="455560"/>
                </a:lnTo>
                <a:lnTo>
                  <a:pt x="823468" y="441086"/>
                </a:lnTo>
                <a:lnTo>
                  <a:pt x="852721" y="412187"/>
                </a:lnTo>
                <a:lnTo>
                  <a:pt x="867669" y="373051"/>
                </a:lnTo>
                <a:lnTo>
                  <a:pt x="868748" y="358456"/>
                </a:lnTo>
                <a:lnTo>
                  <a:pt x="867845" y="84647"/>
                </a:lnTo>
                <a:lnTo>
                  <a:pt x="853371" y="45279"/>
                </a:lnTo>
                <a:lnTo>
                  <a:pt x="824471" y="16026"/>
                </a:lnTo>
                <a:lnTo>
                  <a:pt x="785336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3516636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4245363" y="7844024"/>
            <a:ext cx="1171978" cy="7607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512647" y="7912551"/>
            <a:ext cx="603123" cy="657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336937" y="7936596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46" y="900"/>
                </a:lnTo>
                <a:lnTo>
                  <a:pt x="45283" y="15369"/>
                </a:lnTo>
                <a:lnTo>
                  <a:pt x="16029" y="44270"/>
                </a:lnTo>
                <a:lnTo>
                  <a:pt x="1079" y="83410"/>
                </a:lnTo>
                <a:lnTo>
                  <a:pt x="0" y="98007"/>
                </a:lnTo>
                <a:lnTo>
                  <a:pt x="900" y="371797"/>
                </a:lnTo>
                <a:lnTo>
                  <a:pt x="15368" y="411173"/>
                </a:lnTo>
                <a:lnTo>
                  <a:pt x="44264" y="440432"/>
                </a:lnTo>
                <a:lnTo>
                  <a:pt x="83391" y="455384"/>
                </a:lnTo>
                <a:lnTo>
                  <a:pt x="97982" y="456463"/>
                </a:lnTo>
                <a:lnTo>
                  <a:pt x="784101" y="455563"/>
                </a:lnTo>
                <a:lnTo>
                  <a:pt x="823464" y="441093"/>
                </a:lnTo>
                <a:lnTo>
                  <a:pt x="852718" y="412192"/>
                </a:lnTo>
                <a:lnTo>
                  <a:pt x="867668" y="373053"/>
                </a:lnTo>
                <a:lnTo>
                  <a:pt x="868748" y="358456"/>
                </a:lnTo>
                <a:lnTo>
                  <a:pt x="867848" y="84666"/>
                </a:lnTo>
                <a:lnTo>
                  <a:pt x="853379" y="45290"/>
                </a:lnTo>
                <a:lnTo>
                  <a:pt x="824484" y="16030"/>
                </a:lnTo>
                <a:lnTo>
                  <a:pt x="785357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006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4621002" y="8075643"/>
            <a:ext cx="2946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245860" y="8875502"/>
            <a:ext cx="5602887" cy="10520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55503" y="9005724"/>
            <a:ext cx="3988829" cy="8532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38866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770037" y="9204941"/>
            <a:ext cx="33623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989316" y="8574951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920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10784" y="885963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78531" y="157063"/>
                </a:lnTo>
                <a:lnTo>
                  <a:pt x="130882" y="52361"/>
                </a:lnTo>
                <a:lnTo>
                  <a:pt x="78531" y="52361"/>
                </a:lnTo>
                <a:lnTo>
                  <a:pt x="0" y="0"/>
                </a:lnTo>
                <a:close/>
              </a:path>
              <a:path w="157479" h="157479">
                <a:moveTo>
                  <a:pt x="157063" y="0"/>
                </a:moveTo>
                <a:lnTo>
                  <a:pt x="78531" y="52361"/>
                </a:lnTo>
                <a:lnTo>
                  <a:pt x="130882" y="5236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10080" y="9022855"/>
            <a:ext cx="1171978" cy="7573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567085" y="9091393"/>
            <a:ext cx="627109" cy="657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402885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66" y="0"/>
                </a:moveTo>
                <a:lnTo>
                  <a:pt x="84655" y="901"/>
                </a:lnTo>
                <a:lnTo>
                  <a:pt x="45284" y="15371"/>
                </a:lnTo>
                <a:lnTo>
                  <a:pt x="16028" y="44268"/>
                </a:lnTo>
                <a:lnTo>
                  <a:pt x="1079" y="83402"/>
                </a:lnTo>
                <a:lnTo>
                  <a:pt x="0" y="97997"/>
                </a:lnTo>
                <a:lnTo>
                  <a:pt x="901" y="371820"/>
                </a:lnTo>
                <a:lnTo>
                  <a:pt x="15373" y="411188"/>
                </a:lnTo>
                <a:lnTo>
                  <a:pt x="44274" y="440440"/>
                </a:lnTo>
                <a:lnTo>
                  <a:pt x="83411" y="455386"/>
                </a:lnTo>
                <a:lnTo>
                  <a:pt x="98007" y="456466"/>
                </a:lnTo>
                <a:lnTo>
                  <a:pt x="784099" y="455566"/>
                </a:lnTo>
                <a:lnTo>
                  <a:pt x="823471" y="441101"/>
                </a:lnTo>
                <a:lnTo>
                  <a:pt x="852723" y="412203"/>
                </a:lnTo>
                <a:lnTo>
                  <a:pt x="867669" y="373065"/>
                </a:lnTo>
                <a:lnTo>
                  <a:pt x="868748" y="358468"/>
                </a:lnTo>
                <a:lnTo>
                  <a:pt x="867849" y="84664"/>
                </a:lnTo>
                <a:lnTo>
                  <a:pt x="853388" y="45288"/>
                </a:lnTo>
                <a:lnTo>
                  <a:pt x="824497" y="16029"/>
                </a:lnTo>
                <a:lnTo>
                  <a:pt x="785363" y="1079"/>
                </a:lnTo>
                <a:lnTo>
                  <a:pt x="770766" y="0"/>
                </a:lnTo>
                <a:close/>
              </a:path>
            </a:pathLst>
          </a:custGeom>
          <a:solidFill>
            <a:srgbClr val="8E5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676246" y="9253618"/>
            <a:ext cx="3162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386732" y="8875502"/>
            <a:ext cx="5602887" cy="105203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96401" y="9005724"/>
            <a:ext cx="4197861" cy="85328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479060" y="8967330"/>
            <a:ext cx="5300980" cy="751205"/>
          </a:xfrm>
          <a:custGeom>
            <a:avLst/>
            <a:gdLst/>
            <a:ahLst/>
            <a:cxnLst/>
            <a:rect l="l" t="t" r="r" b="b"/>
            <a:pathLst>
              <a:path w="5300980" h="751204">
                <a:moveTo>
                  <a:pt x="5202890" y="0"/>
                </a:moveTo>
                <a:lnTo>
                  <a:pt x="84655" y="901"/>
                </a:lnTo>
                <a:lnTo>
                  <a:pt x="45284" y="15374"/>
                </a:lnTo>
                <a:lnTo>
                  <a:pt x="16028" y="44272"/>
                </a:lnTo>
                <a:lnTo>
                  <a:pt x="1079" y="83404"/>
                </a:lnTo>
                <a:lnTo>
                  <a:pt x="0" y="97997"/>
                </a:lnTo>
                <a:lnTo>
                  <a:pt x="902" y="666318"/>
                </a:lnTo>
                <a:lnTo>
                  <a:pt x="15376" y="705684"/>
                </a:lnTo>
                <a:lnTo>
                  <a:pt x="44276" y="734939"/>
                </a:lnTo>
                <a:lnTo>
                  <a:pt x="83412" y="749889"/>
                </a:lnTo>
                <a:lnTo>
                  <a:pt x="98007" y="750968"/>
                </a:lnTo>
                <a:lnTo>
                  <a:pt x="5216250" y="750065"/>
                </a:lnTo>
                <a:lnTo>
                  <a:pt x="5255618" y="735589"/>
                </a:lnTo>
                <a:lnTo>
                  <a:pt x="5284871" y="706687"/>
                </a:lnTo>
                <a:lnTo>
                  <a:pt x="5299818" y="667554"/>
                </a:lnTo>
                <a:lnTo>
                  <a:pt x="5300898" y="652961"/>
                </a:lnTo>
                <a:lnTo>
                  <a:pt x="5299996" y="84648"/>
                </a:lnTo>
                <a:lnTo>
                  <a:pt x="5285524" y="45282"/>
                </a:lnTo>
                <a:lnTo>
                  <a:pt x="5256623" y="16028"/>
                </a:lnTo>
                <a:lnTo>
                  <a:pt x="5217486" y="1079"/>
                </a:lnTo>
                <a:lnTo>
                  <a:pt x="5202890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10700678" y="9204941"/>
            <a:ext cx="378079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infrastructure</a:t>
            </a:r>
            <a:r>
              <a:rPr sz="29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Palatino Linotype"/>
                <a:cs typeface="Palatino Linotype"/>
              </a:rPr>
              <a:t>services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732118" y="9387946"/>
            <a:ext cx="694690" cy="0"/>
          </a:xfrm>
          <a:custGeom>
            <a:avLst/>
            <a:gdLst/>
            <a:ahLst/>
            <a:cxnLst/>
            <a:rect l="l" t="t" r="r" b="b"/>
            <a:pathLst>
              <a:path w="694690">
                <a:moveTo>
                  <a:pt x="0" y="0"/>
                </a:moveTo>
                <a:lnTo>
                  <a:pt x="694646" y="0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322424" y="9309414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0" y="0"/>
                </a:moveTo>
                <a:lnTo>
                  <a:pt x="52346" y="78531"/>
                </a:lnTo>
                <a:lnTo>
                  <a:pt x="0" y="157063"/>
                </a:lnTo>
                <a:lnTo>
                  <a:pt x="157063" y="785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129510" y="8567412"/>
            <a:ext cx="0" cy="368300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0"/>
                </a:moveTo>
                <a:lnTo>
                  <a:pt x="0" y="368251"/>
                </a:lnTo>
              </a:path>
            </a:pathLst>
          </a:custGeom>
          <a:ln w="27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050978" y="8831148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80" h="157479">
                <a:moveTo>
                  <a:pt x="0" y="0"/>
                </a:moveTo>
                <a:lnTo>
                  <a:pt x="78531" y="157063"/>
                </a:lnTo>
                <a:lnTo>
                  <a:pt x="130887" y="52351"/>
                </a:lnTo>
                <a:lnTo>
                  <a:pt x="78531" y="52351"/>
                </a:lnTo>
                <a:lnTo>
                  <a:pt x="0" y="0"/>
                </a:lnTo>
                <a:close/>
              </a:path>
              <a:path w="157480" h="157479">
                <a:moveTo>
                  <a:pt x="157063" y="0"/>
                </a:moveTo>
                <a:lnTo>
                  <a:pt x="78531" y="52351"/>
                </a:lnTo>
                <a:lnTo>
                  <a:pt x="130887" y="52351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540064" y="9022855"/>
            <a:ext cx="1168550" cy="7573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848485" y="9091393"/>
            <a:ext cx="531160" cy="6579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631437" y="9114578"/>
            <a:ext cx="869315" cy="456565"/>
          </a:xfrm>
          <a:custGeom>
            <a:avLst/>
            <a:gdLst/>
            <a:ahLst/>
            <a:cxnLst/>
            <a:rect l="l" t="t" r="r" b="b"/>
            <a:pathLst>
              <a:path w="869315" h="456565">
                <a:moveTo>
                  <a:pt x="770740" y="0"/>
                </a:moveTo>
                <a:lnTo>
                  <a:pt x="84654" y="899"/>
                </a:lnTo>
                <a:lnTo>
                  <a:pt x="45287" y="15364"/>
                </a:lnTo>
                <a:lnTo>
                  <a:pt x="16031" y="44262"/>
                </a:lnTo>
                <a:lnTo>
                  <a:pt x="1079" y="83400"/>
                </a:lnTo>
                <a:lnTo>
                  <a:pt x="0" y="97997"/>
                </a:lnTo>
                <a:lnTo>
                  <a:pt x="899" y="371799"/>
                </a:lnTo>
                <a:lnTo>
                  <a:pt x="15366" y="411173"/>
                </a:lnTo>
                <a:lnTo>
                  <a:pt x="44261" y="440433"/>
                </a:lnTo>
                <a:lnTo>
                  <a:pt x="83390" y="455386"/>
                </a:lnTo>
                <a:lnTo>
                  <a:pt x="97982" y="456466"/>
                </a:lnTo>
                <a:lnTo>
                  <a:pt x="784093" y="455564"/>
                </a:lnTo>
                <a:lnTo>
                  <a:pt x="823464" y="441091"/>
                </a:lnTo>
                <a:lnTo>
                  <a:pt x="852719" y="412193"/>
                </a:lnTo>
                <a:lnTo>
                  <a:pt x="867669" y="373061"/>
                </a:lnTo>
                <a:lnTo>
                  <a:pt x="868748" y="358468"/>
                </a:lnTo>
                <a:lnTo>
                  <a:pt x="867846" y="84645"/>
                </a:lnTo>
                <a:lnTo>
                  <a:pt x="853374" y="45278"/>
                </a:lnTo>
                <a:lnTo>
                  <a:pt x="824474" y="16025"/>
                </a:lnTo>
                <a:lnTo>
                  <a:pt x="785337" y="1079"/>
                </a:lnTo>
                <a:lnTo>
                  <a:pt x="77074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14953871" y="9253618"/>
            <a:ext cx="21780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151" rIns="0" bIns="0" rtlCol="0">
            <a:spAutoFit/>
          </a:bodyPr>
          <a:lstStyle/>
          <a:p>
            <a:pPr marL="124206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459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1432</Words>
  <Application>Microsoft Office PowerPoint</Application>
  <PresentationFormat>Benutzerdefiniert</PresentationFormat>
  <Paragraphs>813</Paragraphs>
  <Slides>100</Slides>
  <Notes>100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1" baseType="lpstr">
      <vt:lpstr>Office Theme</vt:lpstr>
      <vt:lpstr>PowerPoint-Präsentation</vt:lpstr>
      <vt:lpstr>PowerPoint-Präsentation</vt:lpstr>
      <vt:lpstr>monoliths</vt:lpstr>
      <vt:lpstr>monoliths</vt:lpstr>
      <vt:lpstr>monoliths</vt:lpstr>
      <vt:lpstr>monoliths</vt:lpstr>
      <vt:lpstr>monoliths</vt:lpstr>
      <vt:lpstr>monoliths</vt:lpstr>
      <vt:lpstr>monoliths</vt:lpstr>
      <vt:lpstr>monoliths</vt:lpstr>
      <vt:lpstr>PowerPoint-Präsentation</vt:lpstr>
      <vt:lpstr>origins: hubs</vt:lpstr>
      <vt:lpstr>origins: hubs</vt:lpstr>
      <vt:lpstr>origins: hubs</vt:lpstr>
      <vt:lpstr>origins: hubs</vt:lpstr>
      <vt:lpstr>origins: hubs</vt:lpstr>
      <vt:lpstr>origins: hubs</vt:lpstr>
      <vt:lpstr>origins: hubs</vt:lpstr>
      <vt:lpstr>origins: hubs</vt:lpstr>
      <vt:lpstr>PowerPoint-Präsentation</vt:lpstr>
      <vt:lpstr>PowerPoint-Präsentation</vt:lpstr>
      <vt:lpstr>Broker Message Passing</vt:lpstr>
      <vt:lpstr>Broker Message Passing</vt:lpstr>
      <vt:lpstr>Broker Message Passing</vt:lpstr>
      <vt:lpstr>Broker Message Passing</vt:lpstr>
      <vt:lpstr>Broker Message Passing</vt:lpstr>
      <vt:lpstr>Broker: Choreography</vt:lpstr>
      <vt:lpstr>Broker: Errors?</vt:lpstr>
      <vt:lpstr>Broker: Evolution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Meditator EDA</vt:lpstr>
      <vt:lpstr>Meditator EDA</vt:lpstr>
      <vt:lpstr>Meditator EDA</vt:lpstr>
      <vt:lpstr>Meditator EDA</vt:lpstr>
      <vt:lpstr>Meditator EDA</vt:lpstr>
      <vt:lpstr>Meditator EDA</vt:lpstr>
      <vt:lpstr>Meditator EDA</vt:lpstr>
      <vt:lpstr>Mediator Message Flow</vt:lpstr>
      <vt:lpstr>Mediator Message Flow</vt:lpstr>
      <vt:lpstr>Mediator Message Flow</vt:lpstr>
      <vt:lpstr>Mediator Message Flow</vt:lpstr>
      <vt:lpstr>Mediator Message Flow</vt:lpstr>
      <vt:lpstr>Mediator Message Flow</vt:lpstr>
      <vt:lpstr>event-driven architecture</vt:lpstr>
      <vt:lpstr>event-driven architecture</vt:lpstr>
      <vt:lpstr>event-driven architecture</vt:lpstr>
      <vt:lpstr>event-driven architecture</vt:lpstr>
      <vt:lpstr>Mediator: Orchestration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eventual consistency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2018-11-12T13:30:05Z</dcterms:created>
  <dcterms:modified xsi:type="dcterms:W3CDTF">2018-11-12T12:30:17Z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2018-11-12T00:00:00Z</vt:filetime>
  </property>
  <property fmtid="{D5CDD505-2E9C-101B-9397-08002B2CF9AE}" pid="3" name="LastSaved">
    <vt:filetime>2018-11-12T00:00:00Z</vt:filetime>
  </property>
</Properties>
</file>